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20"/>
  </p:notesMasterIdLst>
  <p:sldIdLst>
    <p:sldId id="291" r:id="rId4"/>
    <p:sldId id="294" r:id="rId5"/>
    <p:sldId id="292" r:id="rId6"/>
    <p:sldId id="296" r:id="rId7"/>
    <p:sldId id="331" r:id="rId8"/>
    <p:sldId id="310" r:id="rId9"/>
    <p:sldId id="332" r:id="rId10"/>
    <p:sldId id="333" r:id="rId11"/>
    <p:sldId id="334" r:id="rId12"/>
    <p:sldId id="317" r:id="rId13"/>
    <p:sldId id="326" r:id="rId14"/>
    <p:sldId id="325" r:id="rId15"/>
    <p:sldId id="324" r:id="rId16"/>
    <p:sldId id="327" r:id="rId17"/>
    <p:sldId id="342" r:id="rId18"/>
    <p:sldId id="295"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009"/>
    <a:srgbClr val="F9B119"/>
    <a:srgbClr val="E29408"/>
    <a:srgbClr val="423812"/>
    <a:srgbClr val="160D2D"/>
    <a:srgbClr val="241233"/>
    <a:srgbClr val="2A240C"/>
    <a:srgbClr val="633532"/>
    <a:srgbClr val="FEF328"/>
    <a:srgbClr val="F7A5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7" autoAdjust="0"/>
  </p:normalViewPr>
  <p:slideViewPr>
    <p:cSldViewPr snapToGrid="0">
      <p:cViewPr varScale="1">
        <p:scale>
          <a:sx n="78" d="100"/>
          <a:sy n="78" d="100"/>
        </p:scale>
        <p:origin x="86" y="245"/>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40.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6" name="图片 5" descr="图片包含 水, 大, 监控, 空气&#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660403" y="1718682"/>
            <a:ext cx="5797886" cy="1946871"/>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
        <p:nvSpPr>
          <p:cNvPr id="3" name="副标题 2"/>
          <p:cNvSpPr>
            <a:spLocks noGrp="1"/>
          </p:cNvSpPr>
          <p:nvPr>
            <p:ph type="subTitle" idx="1"/>
          </p:nvPr>
        </p:nvSpPr>
        <p:spPr>
          <a:xfrm>
            <a:off x="1914296" y="4018551"/>
            <a:ext cx="4543994" cy="779189"/>
          </a:xfrm>
        </p:spPr>
        <p:txBody>
          <a:bodyPr>
            <a:normAutofit/>
          </a:bodyPr>
          <a:lstStyle>
            <a:lvl1pPr marL="0" indent="0" algn="l">
              <a:lnSpc>
                <a:spcPct val="100000"/>
              </a:lnSpc>
              <a:spcBef>
                <a:spcPts val="0"/>
              </a:spcBef>
              <a:buNone/>
              <a:defRPr sz="16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altLang="zh-CN" dirty="0"/>
          </a:p>
        </p:txBody>
      </p:sp>
      <p:sp>
        <p:nvSpPr>
          <p:cNvPr id="7" name="文本占位符 6"/>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endParaRPr lang="en-US" altLang="zh-CN" dirty="0"/>
          </a:p>
        </p:txBody>
      </p:sp>
      <p:sp>
        <p:nvSpPr>
          <p:cNvPr id="8" name="文本占位符 7"/>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descr="图片包含 水, 船, 小, 海&#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文本占位符 8"/>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endParaRPr lang="en-US" altLang="zh-CN" dirty="0"/>
          </a:p>
        </p:txBody>
      </p:sp>
      <p:sp>
        <p:nvSpPr>
          <p:cNvPr id="10" name="文本占位符 9"/>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endParaRPr lang="en-US" altLang="zh-CN" dirty="0"/>
          </a:p>
        </p:txBody>
      </p:sp>
      <p:sp>
        <p:nvSpPr>
          <p:cNvPr id="11" name="标题 10"/>
          <p:cNvSpPr>
            <a:spLocks noGrp="1"/>
          </p:cNvSpPr>
          <p:nvPr>
            <p:ph type="ctrTitle" hasCustomPrompt="1"/>
          </p:nvPr>
        </p:nvSpPr>
        <p:spPr>
          <a:xfrm>
            <a:off x="5086349" y="1512888"/>
            <a:ext cx="6432553" cy="2387600"/>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 name="图片 4" descr="图片包含 水, 船, 小, 伞&#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标题 1"/>
          <p:cNvSpPr>
            <a:spLocks noGrp="1"/>
          </p:cNvSpPr>
          <p:nvPr>
            <p:ph type="title"/>
          </p:nvPr>
        </p:nvSpPr>
        <p:spPr>
          <a:xfrm>
            <a:off x="3448054" y="2268543"/>
            <a:ext cx="5677105" cy="1133475"/>
          </a:xfrm>
        </p:spPr>
        <p:txBody>
          <a:bodyPr anchor="b">
            <a:normAutofit/>
          </a:bodyPr>
          <a:lstStyle>
            <a:lvl1pPr>
              <a:lnSpc>
                <a:spcPct val="100000"/>
              </a:lnSpc>
              <a:defRPr sz="2400"/>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3448054" y="3429001"/>
            <a:ext cx="5677105" cy="965763"/>
          </a:xfrm>
        </p:spPr>
        <p:txBody>
          <a:bodyPr>
            <a:normAutofit/>
          </a:bodyPr>
          <a:lstStyle>
            <a:lvl1pPr marL="0" indent="0">
              <a:lnSpc>
                <a:spcPct val="100000"/>
              </a:lnSpc>
              <a:spcBef>
                <a:spcPts val="0"/>
              </a:spcBef>
              <a:buNone/>
              <a:defRPr sz="1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2" descr="图片包含 水, 船, 小, 海&#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文本占位符 8"/>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endParaRPr lang="en-US" altLang="zh-CN" dirty="0"/>
          </a:p>
        </p:txBody>
      </p:sp>
      <p:sp>
        <p:nvSpPr>
          <p:cNvPr id="10" name="文本占位符 9"/>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endParaRPr lang="en-US" altLang="zh-CN" dirty="0"/>
          </a:p>
        </p:txBody>
      </p:sp>
      <p:sp>
        <p:nvSpPr>
          <p:cNvPr id="11" name="标题 10"/>
          <p:cNvSpPr>
            <a:spLocks noGrp="1"/>
          </p:cNvSpPr>
          <p:nvPr>
            <p:ph type="ctrTitle" hasCustomPrompt="1"/>
          </p:nvPr>
        </p:nvSpPr>
        <p:spPr>
          <a:xfrm>
            <a:off x="5086349" y="1512888"/>
            <a:ext cx="6432553" cy="2387600"/>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6" name="图片 5" descr="图片包含 水, 大, 监控, 空气&#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hasCustomPrompt="1"/>
          </p:nvPr>
        </p:nvSpPr>
        <p:spPr>
          <a:xfrm>
            <a:off x="660403" y="1718682"/>
            <a:ext cx="5797886" cy="1946871"/>
          </a:xfrm>
        </p:spPr>
        <p:txBody>
          <a:bodyPr anchor="b">
            <a:normAutofit/>
          </a:bodyPr>
          <a:lstStyle>
            <a:lvl1pPr algn="l">
              <a:lnSpc>
                <a:spcPct val="100000"/>
              </a:lnSpc>
              <a:defRPr sz="4000"/>
            </a:lvl1pPr>
          </a:lstStyle>
          <a:p>
            <a:r>
              <a:rPr lang="en-US" altLang="zh-CN" dirty="0"/>
              <a:t>Click to edit Master title style </a:t>
            </a:r>
            <a:endParaRPr lang="zh-CN" altLang="en-US" dirty="0"/>
          </a:p>
        </p:txBody>
      </p:sp>
      <p:sp>
        <p:nvSpPr>
          <p:cNvPr id="3" name="副标题 2"/>
          <p:cNvSpPr>
            <a:spLocks noGrp="1"/>
          </p:cNvSpPr>
          <p:nvPr>
            <p:ph type="subTitle" idx="1"/>
          </p:nvPr>
        </p:nvSpPr>
        <p:spPr>
          <a:xfrm>
            <a:off x="1914296" y="4018551"/>
            <a:ext cx="4543994" cy="779189"/>
          </a:xfrm>
        </p:spPr>
        <p:txBody>
          <a:bodyPr>
            <a:normAutofit/>
          </a:bodyPr>
          <a:lstStyle>
            <a:lvl1pPr marL="0" indent="0" algn="l">
              <a:lnSpc>
                <a:spcPct val="100000"/>
              </a:lnSpc>
              <a:spcBef>
                <a:spcPts val="0"/>
              </a:spcBef>
              <a:buNone/>
              <a:defRPr sz="16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altLang="zh-CN" dirty="0"/>
          </a:p>
        </p:txBody>
      </p:sp>
      <p:sp>
        <p:nvSpPr>
          <p:cNvPr id="7" name="文本占位符 6"/>
          <p:cNvSpPr>
            <a:spLocks noGrp="1"/>
          </p:cNvSpPr>
          <p:nvPr>
            <p:ph type="body" sz="quarter" idx="10" hasCustomPrompt="1"/>
          </p:nvPr>
        </p:nvSpPr>
        <p:spPr>
          <a:xfrm>
            <a:off x="7867649" y="6109861"/>
            <a:ext cx="3651251" cy="180659"/>
          </a:xfrm>
        </p:spPr>
        <p:txBody>
          <a:bodyPr vert="horz" wrap="none" lIns="91440" tIns="45720" rIns="91440" bIns="45720" rtlCol="0" anchor="ctr" anchorCtr="0">
            <a:noAutofit/>
          </a:bodyPr>
          <a:lstStyle>
            <a:lvl1pPr marL="0" indent="0" algn="r">
              <a:lnSpc>
                <a:spcPct val="100000"/>
              </a:lnSpc>
              <a:buNone/>
              <a:defRPr lang="zh-CN" altLang="en-US" sz="1000" b="0" dirty="0" smtClean="0">
                <a:ln>
                  <a:noFill/>
                </a:ln>
                <a:latin typeface="+mj-lt"/>
                <a:ea typeface="+mj-ea"/>
                <a:cs typeface="+mj-cs"/>
              </a:defRPr>
            </a:lvl1pPr>
          </a:lstStyle>
          <a:p>
            <a:pPr marL="228600" lvl="0" indent="-228600" algn="r">
              <a:spcBef>
                <a:spcPct val="0"/>
              </a:spcBef>
            </a:pPr>
            <a:r>
              <a:rPr lang="en-US" altLang="zh-CN" dirty="0"/>
              <a:t>Speaker name and title</a:t>
            </a:r>
            <a:endParaRPr lang="en-US" altLang="zh-CN" dirty="0"/>
          </a:p>
        </p:txBody>
      </p:sp>
      <p:sp>
        <p:nvSpPr>
          <p:cNvPr id="8" name="文本占位符 7"/>
          <p:cNvSpPr>
            <a:spLocks noGrp="1"/>
          </p:cNvSpPr>
          <p:nvPr>
            <p:ph type="body" sz="quarter" idx="11" hasCustomPrompt="1"/>
          </p:nvPr>
        </p:nvSpPr>
        <p:spPr>
          <a:xfrm>
            <a:off x="673100" y="6109861"/>
            <a:ext cx="3651251" cy="180659"/>
          </a:xfrm>
        </p:spPr>
        <p:txBody>
          <a:bodyPr vert="horz" wrap="none" lIns="91440" tIns="45720" rIns="91440" bIns="45720" rtlCol="0" anchor="ctr" anchorCtr="0">
            <a:noAutofit/>
          </a:bodyPr>
          <a:lstStyle>
            <a:lvl1pPr marL="0" indent="0" algn="l">
              <a:lnSpc>
                <a:spcPct val="100000"/>
              </a:lnSpc>
              <a:buNone/>
              <a:defRPr lang="zh-CN" altLang="en-US" sz="1000" b="0" dirty="0" smtClean="0">
                <a:ln>
                  <a:noFill/>
                </a:ln>
                <a:latin typeface="+mj-lt"/>
                <a:ea typeface="+mj-ea"/>
                <a:cs typeface="+mj-cs"/>
              </a:defRPr>
            </a:lvl1pPr>
          </a:lstStyle>
          <a:p>
            <a:pPr marL="0" indent="0"/>
            <a:r>
              <a:rPr lang="en-US" altLang="zh-CN" dirty="0"/>
              <a:t>www.islide.cc</a:t>
            </a:r>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5" name="图片 4" descr="图片包含 水, 船, 小, 伞&#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标题 1"/>
          <p:cNvSpPr>
            <a:spLocks noGrp="1"/>
          </p:cNvSpPr>
          <p:nvPr>
            <p:ph type="title"/>
          </p:nvPr>
        </p:nvSpPr>
        <p:spPr>
          <a:xfrm>
            <a:off x="3448054" y="2268543"/>
            <a:ext cx="5677105" cy="1133475"/>
          </a:xfrm>
        </p:spPr>
        <p:txBody>
          <a:bodyPr anchor="b">
            <a:normAutofit/>
          </a:bodyPr>
          <a:lstStyle>
            <a:lvl1pPr>
              <a:lnSpc>
                <a:spcPct val="100000"/>
              </a:lnSpc>
              <a:defRPr sz="2400"/>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3448054" y="3429001"/>
            <a:ext cx="5677105" cy="965763"/>
          </a:xfrm>
        </p:spPr>
        <p:txBody>
          <a:bodyPr>
            <a:normAutofit/>
          </a:bodyPr>
          <a:lstStyle>
            <a:lvl1pPr marL="0" indent="0">
              <a:lnSpc>
                <a:spcPct val="100000"/>
              </a:lnSpc>
              <a:spcBef>
                <a:spcPts val="0"/>
              </a:spcBef>
              <a:buNone/>
              <a:defRPr sz="1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0" name="日期占位符 9"/>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0" name="日期占位符 9"/>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tags" Target="../tags/tag33.xml"/><Relationship Id="rId4" Type="http://schemas.openxmlformats.org/officeDocument/2006/relationships/image" Target="../media/image26.png"/><Relationship Id="rId3" Type="http://schemas.openxmlformats.org/officeDocument/2006/relationships/tags" Target="../tags/tag32.xml"/><Relationship Id="rId2" Type="http://schemas.openxmlformats.org/officeDocument/2006/relationships/image" Target="../media/image25.png"/><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9.png"/><Relationship Id="rId3" Type="http://schemas.openxmlformats.org/officeDocument/2006/relationships/tags" Target="../tags/tag35.xml"/><Relationship Id="rId2" Type="http://schemas.openxmlformats.org/officeDocument/2006/relationships/image" Target="../media/image28.png"/><Relationship Id="rId1" Type="http://schemas.openxmlformats.org/officeDocument/2006/relationships/tags" Target="../tags/tag3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5.xml"/><Relationship Id="rId2" Type="http://schemas.openxmlformats.org/officeDocument/2006/relationships/tags" Target="../tags/tag37.xml"/><Relationship Id="rId1" Type="http://schemas.openxmlformats.org/officeDocument/2006/relationships/tags" Target="../tags/tag3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3.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4.png"/><Relationship Id="rId3" Type="http://schemas.openxmlformats.org/officeDocument/2006/relationships/tags" Target="../tags/tag38.xml"/><Relationship Id="rId2" Type="http://schemas.microsoft.com/office/2007/relationships/media" Target="../media/media2.mp4"/><Relationship Id="rId1"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6.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xml"/><Relationship Id="rId2" Type="http://schemas.openxmlformats.org/officeDocument/2006/relationships/tags" Target="../tags/tag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6.xml"/><Relationship Id="rId3" Type="http://schemas.openxmlformats.org/officeDocument/2006/relationships/image" Target="../media/image5.svg"/><Relationship Id="rId2" Type="http://schemas.openxmlformats.org/officeDocument/2006/relationships/image" Target="../media/image4.png"/><Relationship Id="rId17" Type="http://schemas.openxmlformats.org/officeDocument/2006/relationships/slideLayout" Target="../slideLayouts/slideLayout3.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image" Target="../media/image12.jpeg"/><Relationship Id="rId12" Type="http://schemas.openxmlformats.org/officeDocument/2006/relationships/image" Target="../media/image11.svg"/><Relationship Id="rId11" Type="http://schemas.openxmlformats.org/officeDocument/2006/relationships/image" Target="../media/image10.png"/><Relationship Id="rId10" Type="http://schemas.openxmlformats.org/officeDocument/2006/relationships/tags" Target="../tags/tag8.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3.xml"/><Relationship Id="rId2" Type="http://schemas.openxmlformats.org/officeDocument/2006/relationships/image" Target="../media/image13.png"/><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4.xml"/><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tags" Target="../tags/tag17.xml"/><Relationship Id="rId2" Type="http://schemas.openxmlformats.org/officeDocument/2006/relationships/image" Target="../media/image14.png"/><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8.pn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17.png"/><Relationship Id="rId3" Type="http://schemas.openxmlformats.org/officeDocument/2006/relationships/tags" Target="../tags/tag19.xml"/><Relationship Id="rId2" Type="http://schemas.openxmlformats.org/officeDocument/2006/relationships/image" Target="../media/image16.png"/><Relationship Id="rId18" Type="http://schemas.openxmlformats.org/officeDocument/2006/relationships/slideLayout" Target="../slideLayouts/slideLayout3.xml"/><Relationship Id="rId17" Type="http://schemas.openxmlformats.org/officeDocument/2006/relationships/image" Target="../media/image22.png"/><Relationship Id="rId16" Type="http://schemas.openxmlformats.org/officeDocument/2006/relationships/tags" Target="../tags/tag27.xml"/><Relationship Id="rId15" Type="http://schemas.openxmlformats.org/officeDocument/2006/relationships/image" Target="../media/image21.png"/><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image" Target="../media/image20.png"/><Relationship Id="rId11" Type="http://schemas.openxmlformats.org/officeDocument/2006/relationships/tags" Target="../tags/tag24.xml"/><Relationship Id="rId10" Type="http://schemas.openxmlformats.org/officeDocument/2006/relationships/image" Target="../media/image19.png"/><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23.png"/><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ṥľïḍè"/>
        <p:cNvGrpSpPr/>
        <p:nvPr/>
      </p:nvGrpSpPr>
      <p:grpSpPr>
        <a:xfrm>
          <a:off x="0" y="0"/>
          <a:ext cx="0" cy="0"/>
          <a:chOff x="0" y="0"/>
          <a:chExt cx="0" cy="0"/>
        </a:xfrm>
      </p:grpSpPr>
      <p:sp>
        <p:nvSpPr>
          <p:cNvPr id="20" name="iŝ1iďè"/>
          <p:cNvSpPr>
            <a:spLocks noGrp="1"/>
          </p:cNvSpPr>
          <p:nvPr>
            <p:ph type="ctrTitle"/>
          </p:nvPr>
        </p:nvSpPr>
        <p:spPr>
          <a:xfrm>
            <a:off x="756920" y="2455564"/>
            <a:ext cx="5797886" cy="1946871"/>
          </a:xfrm>
        </p:spPr>
        <p:txBody>
          <a:bodyPr>
            <a:normAutofit fontScale="90000"/>
          </a:bodyPr>
          <a:lstStyle/>
          <a:p>
            <a:r>
              <a:rPr lang="en-US" dirty="0">
                <a:sym typeface="Arial" panose="020B0604020202020204" pitchFamily="34" charset="0"/>
              </a:rPr>
              <a:t>Image</a:t>
            </a:r>
            <a:r>
              <a:rPr dirty="0">
                <a:sym typeface="Arial" panose="020B0604020202020204" pitchFamily="34" charset="0"/>
              </a:rPr>
              <a:t> edge information extraction system based on FPGA</a:t>
            </a:r>
            <a:br>
              <a:rPr lang="en-US" altLang="zh-CN" dirty="0"/>
            </a:br>
            <a:endParaRPr lang="zh-CN" altLang="en-US" dirty="0"/>
          </a:p>
        </p:txBody>
      </p:sp>
      <p:sp>
        <p:nvSpPr>
          <p:cNvPr id="26" name="íS1iḑè"/>
          <p:cNvSpPr>
            <a:spLocks noGrp="1"/>
          </p:cNvSpPr>
          <p:nvPr>
            <p:ph type="subTitle" idx="1"/>
          </p:nvPr>
        </p:nvSpPr>
        <p:spPr>
          <a:xfrm>
            <a:off x="1914296" y="4018551"/>
            <a:ext cx="4543994" cy="779189"/>
          </a:xfrm>
        </p:spPr>
        <p:txBody>
          <a:bodyPr/>
          <a:lstStyle/>
          <a:p>
            <a:r>
              <a:rPr lang="zh-CN" altLang="en-US" sz="2000" b="1" dirty="0">
                <a:sym typeface="Arial" panose="020B0604020202020204" pitchFamily="34" charset="0"/>
              </a:rPr>
              <a:t>基于</a:t>
            </a:r>
            <a:r>
              <a:rPr lang="en-US" altLang="zh-CN" sz="2000" b="1" dirty="0">
                <a:sym typeface="Arial" panose="020B0604020202020204" pitchFamily="34" charset="0"/>
              </a:rPr>
              <a:t>FPGA</a:t>
            </a:r>
            <a:r>
              <a:rPr lang="zh-CN" altLang="en-US" sz="2000" b="1" dirty="0">
                <a:sym typeface="Arial" panose="020B0604020202020204" pitchFamily="34" charset="0"/>
              </a:rPr>
              <a:t>的图像边缘信息提取系统</a:t>
            </a:r>
            <a:endParaRPr lang="zh-CN" altLang="en-US" sz="2000" b="1" dirty="0">
              <a:sym typeface="Arial" panose="020B0604020202020204" pitchFamily="34" charset="0"/>
            </a:endParaRPr>
          </a:p>
        </p:txBody>
      </p:sp>
      <p:sp>
        <p:nvSpPr>
          <p:cNvPr id="7" name="iṥlíḑe"/>
          <p:cNvSpPr txBox="1"/>
          <p:nvPr/>
        </p:nvSpPr>
        <p:spPr>
          <a:xfrm>
            <a:off x="757060" y="5171969"/>
            <a:ext cx="2271395" cy="583565"/>
          </a:xfrm>
          <a:prstGeom prst="rect">
            <a:avLst/>
          </a:prstGeom>
          <a:noFill/>
        </p:spPr>
        <p:txBody>
          <a:bodyPr wrap="none" rtlCol="0">
            <a:spAutoFit/>
          </a:bodyPr>
          <a:lstStyle/>
          <a:p>
            <a:r>
              <a:rPr lang="zh-CN" altLang="en-US" sz="1600"/>
              <a:t>汇报人：陈思佑 张旭东</a:t>
            </a:r>
            <a:endParaRPr lang="en-US" altLang="zh-CN" sz="1600"/>
          </a:p>
          <a:p>
            <a:r>
              <a:rPr lang="en-US" altLang="zh-CN" sz="1600"/>
              <a:t>2023.04.03</a:t>
            </a:r>
            <a:endParaRPr lang="en-US" altLang="zh-CN" sz="1600"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dirty="0">
                <a:sym typeface="+mn-ea"/>
              </a:rPr>
              <a:t>E</a:t>
            </a:r>
            <a:r>
              <a:rPr lang="zh-CN" altLang="en-US" dirty="0">
                <a:sym typeface="+mn-ea"/>
              </a:rPr>
              <a:t>dge extraction algorithm</a:t>
            </a:r>
            <a:br>
              <a:rPr lang="zh-CN" altLang="en-US" sz="2400" b="1" dirty="0"/>
            </a:br>
            <a:endParaRPr lang="zh-CN" altLang="en-US" dirty="0"/>
          </a:p>
        </p:txBody>
      </p:sp>
      <p:sp>
        <p:nvSpPr>
          <p:cNvPr id="3" name="文本框 2"/>
          <p:cNvSpPr txBox="1"/>
          <p:nvPr/>
        </p:nvSpPr>
        <p:spPr>
          <a:xfrm>
            <a:off x="660400" y="1408430"/>
            <a:ext cx="1859915" cy="476250"/>
          </a:xfrm>
          <a:prstGeom prst="rect">
            <a:avLst/>
          </a:prstGeom>
          <a:noFill/>
        </p:spPr>
        <p:txBody>
          <a:bodyPr wrap="square" rtlCol="0" anchor="t">
            <a:noAutofit/>
          </a:bodyPr>
          <a:lstStyle/>
          <a:p>
            <a:r>
              <a:rPr lang="zh-CN" altLang="en-US" b="1"/>
              <a:t>Sobel operator</a:t>
            </a:r>
            <a:endParaRPr lang="zh-CN" altLang="en-US"/>
          </a:p>
        </p:txBody>
      </p:sp>
      <p:pic>
        <p:nvPicPr>
          <p:cNvPr id="6" name="图片 5"/>
          <p:cNvPicPr>
            <a:picLocks noChangeAspect="1"/>
          </p:cNvPicPr>
          <p:nvPr>
            <p:custDataLst>
              <p:tags r:id="rId1"/>
            </p:custDataLst>
          </p:nvPr>
        </p:nvPicPr>
        <p:blipFill>
          <a:blip r:embed="rId2"/>
          <a:stretch>
            <a:fillRect/>
          </a:stretch>
        </p:blipFill>
        <p:spPr>
          <a:xfrm>
            <a:off x="5843270" y="1951355"/>
            <a:ext cx="4819650" cy="1581150"/>
          </a:xfrm>
          <a:prstGeom prst="rect">
            <a:avLst/>
          </a:prstGeom>
        </p:spPr>
      </p:pic>
      <p:sp>
        <p:nvSpPr>
          <p:cNvPr id="7" name="文本框 6"/>
          <p:cNvSpPr txBox="1"/>
          <p:nvPr/>
        </p:nvSpPr>
        <p:spPr>
          <a:xfrm>
            <a:off x="5708650" y="4071620"/>
            <a:ext cx="5088890" cy="1599565"/>
          </a:xfrm>
          <a:prstGeom prst="rect">
            <a:avLst/>
          </a:prstGeom>
          <a:noFill/>
        </p:spPr>
        <p:txBody>
          <a:bodyPr wrap="square" rtlCol="0">
            <a:spAutoFit/>
          </a:bodyPr>
          <a:p>
            <a:r>
              <a:rPr lang="zh-CN" altLang="en-US" sz="1400"/>
              <a:t>Three shift registers of length 640 are used to store the first three rows (only the first two rows are actually stored), and the pixel value of the current point is calculated when the third pixel of the third row is entered. When the value calculated by sobel is greater than the threshold value, it is considered as the edge.</a:t>
            </a:r>
            <a:endParaRPr lang="zh-CN" altLang="en-US" sz="1400"/>
          </a:p>
          <a:p>
            <a:endParaRPr lang="zh-CN" altLang="en-US" sz="1400"/>
          </a:p>
        </p:txBody>
      </p:sp>
      <p:pic>
        <p:nvPicPr>
          <p:cNvPr id="4" name="图片 3"/>
          <p:cNvPicPr>
            <a:picLocks noChangeAspect="1"/>
          </p:cNvPicPr>
          <p:nvPr>
            <p:custDataLst>
              <p:tags r:id="rId3"/>
            </p:custDataLst>
          </p:nvPr>
        </p:nvPicPr>
        <p:blipFill>
          <a:blip r:embed="rId4"/>
          <a:stretch>
            <a:fillRect/>
          </a:stretch>
        </p:blipFill>
        <p:spPr>
          <a:xfrm>
            <a:off x="1085850" y="1951355"/>
            <a:ext cx="4194175" cy="269367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1431925" y="4645025"/>
            <a:ext cx="3467100" cy="16605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2176145" y="1341755"/>
            <a:ext cx="7180580" cy="407098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2123991" y="5499851"/>
            <a:ext cx="7516274" cy="8668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6" name="图片 5"/>
          <p:cNvPicPr>
            <a:picLocks noChangeAspect="1"/>
          </p:cNvPicPr>
          <p:nvPr/>
        </p:nvPicPr>
        <p:blipFill>
          <a:blip r:embed="rId1"/>
          <a:stretch>
            <a:fillRect/>
          </a:stretch>
        </p:blipFill>
        <p:spPr>
          <a:xfrm>
            <a:off x="2579877" y="1233499"/>
            <a:ext cx="7032246" cy="2535230"/>
          </a:xfrm>
          <a:prstGeom prst="rect">
            <a:avLst/>
          </a:prstGeom>
        </p:spPr>
      </p:pic>
      <p:pic>
        <p:nvPicPr>
          <p:cNvPr id="8" name="图片 7"/>
          <p:cNvPicPr>
            <a:picLocks noChangeAspect="1"/>
          </p:cNvPicPr>
          <p:nvPr/>
        </p:nvPicPr>
        <p:blipFill>
          <a:blip r:embed="rId2"/>
          <a:stretch>
            <a:fillRect/>
          </a:stretch>
        </p:blipFill>
        <p:spPr>
          <a:xfrm>
            <a:off x="2667413" y="3768729"/>
            <a:ext cx="6844474" cy="1365624"/>
          </a:xfrm>
          <a:prstGeom prst="rect">
            <a:avLst/>
          </a:prstGeom>
        </p:spPr>
      </p:pic>
      <p:pic>
        <p:nvPicPr>
          <p:cNvPr id="10" name="图片 9"/>
          <p:cNvPicPr>
            <a:picLocks noChangeAspect="1"/>
          </p:cNvPicPr>
          <p:nvPr/>
        </p:nvPicPr>
        <p:blipFill>
          <a:blip r:embed="rId3"/>
          <a:stretch>
            <a:fillRect/>
          </a:stretch>
        </p:blipFill>
        <p:spPr>
          <a:xfrm>
            <a:off x="2667413" y="5298655"/>
            <a:ext cx="6844474" cy="132288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100" normalizeH="0" baseline="0" noProof="0" dirty="0">
                <a:ln>
                  <a:noFill/>
                </a:ln>
                <a:solidFill>
                  <a:srgbClr val="0F2532"/>
                </a:solidFill>
                <a:effectLst/>
                <a:uLnTx/>
                <a:uFillTx/>
                <a:latin typeface="Impact" panose="020B0806030902050204" pitchFamily="34" charset="0"/>
                <a:ea typeface="微软雅黑" panose="020B0503020204020204" pitchFamily="34" charset="-122"/>
                <a:cs typeface="Arial" panose="020B0604020202020204" pitchFamily="34" charset="0"/>
              </a:rPr>
              <a:t>03</a:t>
            </a:r>
            <a:endParaRPr kumimoji="0" lang="zh-CN" altLang="en-US" sz="1800" b="0" i="0" u="none" strike="noStrike" kern="1200" cap="none" spc="100" normalizeH="0" baseline="0" noProof="0" dirty="0">
              <a:ln>
                <a:noFill/>
              </a:ln>
              <a:solidFill>
                <a:srgbClr val="0F2532"/>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grpSp>
        <p:nvGrpSpPr>
          <p:cNvPr id="7" name="îŝ1iḓe"/>
          <p:cNvGrpSpPr/>
          <p:nvPr/>
        </p:nvGrpSpPr>
        <p:grpSpPr>
          <a:xfrm>
            <a:off x="11121035" y="606633"/>
            <a:ext cx="412292" cy="856727"/>
            <a:chOff x="535189" y="2761214"/>
            <a:chExt cx="693581" cy="1441236"/>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8009" y="2761214"/>
              <a:ext cx="687942" cy="5672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rPr>
                <a:t>04</a:t>
              </a:r>
              <a:endParaRPr kumimoji="0" lang="en-US" altLang="zh-CN" sz="1600" b="0" i="0" u="none" strike="noStrike" kern="1200" cap="none" spc="0" normalizeH="0" baseline="0" noProof="0" dirty="0">
                <a:ln>
                  <a:noFill/>
                </a:ln>
                <a:solidFill>
                  <a:srgbClr val="0F2532"/>
                </a:solidFill>
                <a:effectLst/>
                <a:uLnTx/>
                <a:uFillTx/>
                <a:latin typeface="Arial" panose="020B0604020202020204"/>
                <a:ea typeface="微软雅黑" panose="020B0503020204020204" pitchFamily="34" charset="-122"/>
                <a:cs typeface="+mn-cs"/>
              </a:endParaRPr>
            </a:p>
          </p:txBody>
        </p:sp>
        <p:sp>
          <p:nvSpPr>
            <p:cNvPr id="11" name="i$ļíḓê"/>
            <p:cNvSpPr txBox="1"/>
            <p:nvPr/>
          </p:nvSpPr>
          <p:spPr>
            <a:xfrm>
              <a:off x="535189" y="3632915"/>
              <a:ext cx="693581" cy="5695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F2532">
                      <a:alpha val="50000"/>
                    </a:srgbClr>
                  </a:solidFill>
                  <a:effectLst/>
                  <a:uLnTx/>
                  <a:uFillTx/>
                  <a:latin typeface="Arial" panose="020B0604020202020204"/>
                  <a:ea typeface="微软雅黑" panose="020B0503020204020204" pitchFamily="34" charset="-122"/>
                  <a:cs typeface="+mn-cs"/>
                </a:rPr>
                <a:t>05</a:t>
              </a:r>
              <a:endParaRPr kumimoji="0" lang="en-US" altLang="zh-CN" sz="1600" b="0" i="0" u="none" strike="noStrike" kern="1200" cap="none" spc="0" normalizeH="0" baseline="0" noProof="0" dirty="0">
                <a:ln>
                  <a:noFill/>
                </a:ln>
                <a:solidFill>
                  <a:srgbClr val="0F2532">
                    <a:alpha val="50000"/>
                  </a:srgbClr>
                </a:solidFill>
                <a:effectLst/>
                <a:uLnTx/>
                <a:uFillTx/>
                <a:latin typeface="Arial" panose="020B0604020202020204"/>
                <a:ea typeface="微软雅黑" panose="020B0503020204020204" pitchFamily="34" charset="-122"/>
                <a:cs typeface="+mn-cs"/>
              </a:endParaRPr>
            </a:p>
          </p:txBody>
        </p:sp>
      </p:grpSp>
      <p:sp>
        <p:nvSpPr>
          <p:cNvPr id="2" name="iś1íḋe"/>
          <p:cNvSpPr>
            <a:spLocks noGrp="1"/>
          </p:cNvSpPr>
          <p:nvPr>
            <p:custDataLst>
              <p:tags r:id="rId1"/>
            </p:custDataLst>
          </p:nvPr>
        </p:nvSpPr>
        <p:spPr>
          <a:xfrm>
            <a:off x="3378839" y="2805118"/>
            <a:ext cx="5677105" cy="11334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4400" dirty="0"/>
              <a:t>Results</a:t>
            </a:r>
            <a:endParaRPr lang="en-US" altLang="zh-CN" sz="4400" dirty="0"/>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altLang="zh-CN" sz="2400" b="1" dirty="0">
                <a:sym typeface="+mn-ea"/>
              </a:rPr>
              <a:t>VGA display</a:t>
            </a:r>
            <a:br>
              <a:rPr lang="zh-CN" altLang="en-US" sz="2400" b="1" dirty="0"/>
            </a:br>
            <a:endParaRPr lang="zh-CN" altLang="en-US" dirty="0"/>
          </a:p>
        </p:txBody>
      </p:sp>
      <p:pic>
        <p:nvPicPr>
          <p:cNvPr id="3" name="1249597356723198003944483728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159206" y="1341714"/>
            <a:ext cx="7635202" cy="4294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313267"/>
            <a:ext cx="10858500" cy="1028700"/>
          </a:xfrm>
        </p:spPr>
        <p:txBody>
          <a:bodyPr/>
          <a:lstStyle/>
          <a:p>
            <a:r>
              <a:rPr lang="en-US" dirty="0">
                <a:sym typeface="Arial" panose="020B0604020202020204" pitchFamily="34" charset="0"/>
              </a:rPr>
              <a:t>Image</a:t>
            </a:r>
            <a:r>
              <a:rPr dirty="0">
                <a:sym typeface="Arial" panose="020B0604020202020204" pitchFamily="34" charset="0"/>
              </a:rPr>
              <a:t> edge information extraction system</a:t>
            </a:r>
            <a:br>
              <a:rPr lang="zh-CN" altLang="en-US" sz="2400" b="1" dirty="0"/>
            </a:br>
            <a:endParaRPr lang="zh-CN" altLang="en-US" dirty="0"/>
          </a:p>
        </p:txBody>
      </p:sp>
      <p:pic>
        <p:nvPicPr>
          <p:cNvPr id="4" name="QQ视频20230528204103">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381760" y="1409065"/>
            <a:ext cx="9080500" cy="457263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ṣļïḍé"/>
        <p:cNvGrpSpPr/>
        <p:nvPr/>
      </p:nvGrpSpPr>
      <p:grpSpPr>
        <a:xfrm>
          <a:off x="0" y="0"/>
          <a:ext cx="0" cy="0"/>
          <a:chOff x="0" y="0"/>
          <a:chExt cx="0" cy="0"/>
        </a:xfrm>
      </p:grpSpPr>
      <p:sp>
        <p:nvSpPr>
          <p:cNvPr id="2" name="íśḻiḑê"/>
          <p:cNvSpPr>
            <a:spLocks noGrp="1"/>
          </p:cNvSpPr>
          <p:nvPr>
            <p:ph type="ctrTitle"/>
          </p:nvPr>
        </p:nvSpPr>
        <p:spPr>
          <a:xfrm>
            <a:off x="5086349" y="1512888"/>
            <a:ext cx="6432553" cy="2387600"/>
          </a:xfrm>
        </p:spPr>
        <p:txBody>
          <a:bodyPr/>
          <a:lstStyle/>
          <a:p>
            <a:r>
              <a:rPr lang="en-US" altLang="zh-CN" dirty="0"/>
              <a:t>Thanks !</a:t>
            </a:r>
            <a:br>
              <a:rPr lang="en-US" altLang="zh-CN" dirty="0"/>
            </a:br>
            <a:endParaRPr lang="zh-CN" altLang="en-US" dirty="0"/>
          </a:p>
        </p:txBody>
      </p:sp>
      <p:grpSp>
        <p:nvGrpSpPr>
          <p:cNvPr id="9" name="ïṡḷîḋê"/>
          <p:cNvGrpSpPr/>
          <p:nvPr/>
        </p:nvGrpSpPr>
        <p:grpSpPr>
          <a:xfrm>
            <a:off x="11121035" y="606633"/>
            <a:ext cx="412293" cy="856727"/>
            <a:chOff x="535189" y="2761214"/>
            <a:chExt cx="693583" cy="1441236"/>
          </a:xfrm>
        </p:grpSpPr>
        <p:cxnSp>
          <p:nvCxnSpPr>
            <p:cNvPr id="10" name="îśḷïḓé"/>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1" name="í$ļïďè"/>
            <p:cNvSpPr txBox="1"/>
            <p:nvPr/>
          </p:nvSpPr>
          <p:spPr>
            <a:xfrm>
              <a:off x="535189" y="2761214"/>
              <a:ext cx="693583" cy="569535"/>
            </a:xfrm>
            <a:prstGeom prst="rect">
              <a:avLst/>
            </a:prstGeom>
            <a:noFill/>
          </p:spPr>
          <p:txBody>
            <a:bodyPr wrap="none" rtlCol="0">
              <a:spAutoFit/>
            </a:bodyPr>
            <a:lstStyle/>
            <a:p>
              <a:pPr algn="ctr"/>
              <a:r>
                <a:rPr lang="en-US" altLang="zh-CN" sz="1600" dirty="0">
                  <a:solidFill>
                    <a:srgbClr val="0F2532"/>
                  </a:solidFill>
                </a:rPr>
                <a:t>05</a:t>
              </a:r>
              <a:endParaRPr lang="en-US" altLang="zh-CN" sz="1600" dirty="0">
                <a:solidFill>
                  <a:srgbClr val="0F2532"/>
                </a:solidFill>
              </a:endParaRPr>
            </a:p>
          </p:txBody>
        </p:sp>
        <p:sp>
          <p:nvSpPr>
            <p:cNvPr id="12" name="îŝ1ïḑè"/>
            <p:cNvSpPr txBox="1"/>
            <p:nvPr/>
          </p:nvSpPr>
          <p:spPr>
            <a:xfrm>
              <a:off x="535189" y="3632915"/>
              <a:ext cx="693581" cy="569535"/>
            </a:xfrm>
            <a:prstGeom prst="rect">
              <a:avLst/>
            </a:prstGeom>
            <a:noFill/>
          </p:spPr>
          <p:txBody>
            <a:bodyPr wrap="none" rtlCol="0">
              <a:spAutoFit/>
            </a:bodyPr>
            <a:lstStyle/>
            <a:p>
              <a:pPr algn="ctr"/>
              <a:r>
                <a:rPr lang="en-US" altLang="zh-CN" sz="1600" dirty="0">
                  <a:solidFill>
                    <a:srgbClr val="0F2532">
                      <a:alpha val="50000"/>
                    </a:srgbClr>
                  </a:solidFill>
                </a:rPr>
                <a:t>05</a:t>
              </a:r>
              <a:endParaRPr lang="en-US" altLang="zh-CN" sz="1600" dirty="0">
                <a:solidFill>
                  <a:srgbClr val="0F2532">
                    <a:alpha val="50000"/>
                  </a:srgbClr>
                </a:solidFill>
              </a:endParaRP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isľïdê"/>
        <p:cNvGrpSpPr/>
        <p:nvPr/>
      </p:nvGrpSpPr>
      <p:grpSpPr>
        <a:xfrm>
          <a:off x="0" y="0"/>
          <a:ext cx="0" cy="0"/>
          <a:chOff x="0" y="0"/>
          <a:chExt cx="0" cy="0"/>
        </a:xfrm>
      </p:grpSpPr>
      <p:grpSp>
        <p:nvGrpSpPr>
          <p:cNvPr id="3" name="îşļíḓè"/>
          <p:cNvGrpSpPr/>
          <p:nvPr/>
        </p:nvGrpSpPr>
        <p:grpSpPr>
          <a:xfrm>
            <a:off x="757284" y="1700808"/>
            <a:ext cx="10763205" cy="4083608"/>
            <a:chOff x="757282" y="1700808"/>
            <a:chExt cx="10763205" cy="4083608"/>
          </a:xfrm>
        </p:grpSpPr>
        <p:grpSp>
          <p:nvGrpSpPr>
            <p:cNvPr id="4" name="îṩ1ïd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57282" y="1700808"/>
              <a:ext cx="10763205" cy="4083608"/>
              <a:chOff x="1175743" y="1700808"/>
              <a:chExt cx="10344744" cy="4083608"/>
            </a:xfrm>
          </p:grpSpPr>
          <p:sp>
            <p:nvSpPr>
              <p:cNvPr id="6" name="îšḷïdé"/>
              <p:cNvSpPr txBox="1"/>
              <p:nvPr/>
            </p:nvSpPr>
            <p:spPr bwMode="auto">
              <a:xfrm>
                <a:off x="3822192" y="1780800"/>
                <a:ext cx="7698295"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en-US" sz="3600" b="0" dirty="0">
                    <a:latin typeface="+mn-lt"/>
                    <a:ea typeface="+mn-ea"/>
                    <a:sym typeface="+mn-lt"/>
                  </a:rPr>
                  <a:t>System </a:t>
                </a:r>
                <a:r>
                  <a:rPr lang="en-US" sz="3600" b="0" dirty="0">
                    <a:latin typeface="+mn-lt"/>
                    <a:ea typeface="+mn-ea"/>
                    <a:sym typeface="+mn-lt"/>
                  </a:rPr>
                  <a:t>framework</a:t>
                </a:r>
                <a:endParaRPr lang="en-US" sz="3600" b="0" dirty="0">
                  <a:latin typeface="+mn-lt"/>
                  <a:ea typeface="+mn-ea"/>
                  <a:sym typeface="+mn-lt"/>
                </a:endParaRPr>
              </a:p>
              <a:p>
                <a:pPr marL="342900" indent="-342900">
                  <a:lnSpc>
                    <a:spcPct val="150000"/>
                  </a:lnSpc>
                  <a:buFont typeface="+mj-lt"/>
                  <a:buAutoNum type="arabicPeriod"/>
                </a:pPr>
                <a:r>
                  <a:rPr lang="en-US" sz="3600" b="0" dirty="0">
                    <a:latin typeface="+mn-lt"/>
                    <a:ea typeface="+mn-ea"/>
                    <a:sym typeface="+mn-lt"/>
                  </a:rPr>
                  <a:t>Modul</a:t>
                </a:r>
                <a:r>
                  <a:rPr lang="en-US" sz="3600" b="0" dirty="0">
                    <a:latin typeface="+mn-lt"/>
                    <a:ea typeface="+mn-ea"/>
                    <a:sym typeface="+mn-lt"/>
                  </a:rPr>
                  <a:t>e design</a:t>
                </a:r>
                <a:endParaRPr lang="en-US" sz="3600" b="0" dirty="0">
                  <a:latin typeface="+mn-lt"/>
                  <a:ea typeface="+mn-ea"/>
                  <a:sym typeface="+mn-lt"/>
                </a:endParaRPr>
              </a:p>
              <a:p>
                <a:pPr marL="342900" indent="-342900">
                  <a:lnSpc>
                    <a:spcPct val="150000"/>
                  </a:lnSpc>
                  <a:buFont typeface="+mj-lt"/>
                  <a:buAutoNum type="arabicPeriod"/>
                </a:pPr>
                <a:r>
                  <a:rPr lang="en-US" altLang="zh-CN" sz="3600" b="0" dirty="0">
                    <a:latin typeface="+mn-lt"/>
                    <a:ea typeface="+mn-ea"/>
                    <a:sym typeface="+mn-lt"/>
                  </a:rPr>
                  <a:t>R</a:t>
                </a:r>
                <a:r>
                  <a:rPr lang="zh-CN" altLang="en-US" sz="3600" b="0" dirty="0">
                    <a:latin typeface="+mn-lt"/>
                    <a:ea typeface="+mn-ea"/>
                    <a:sym typeface="+mn-lt"/>
                  </a:rPr>
                  <a:t>esults</a:t>
                </a:r>
                <a:endParaRPr lang="zh-CN" altLang="en-US" sz="3600" b="0" dirty="0">
                  <a:latin typeface="+mn-lt"/>
                  <a:ea typeface="+mn-ea"/>
                  <a:sym typeface="+mn-lt"/>
                </a:endParaRPr>
              </a:p>
            </p:txBody>
          </p:sp>
          <p:cxnSp>
            <p:nvCxnSpPr>
              <p:cNvPr id="7" name="íšḻîḑé"/>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îṥļiḑe"/>
              <p:cNvSpPr txBox="1"/>
              <p:nvPr/>
            </p:nvSpPr>
            <p:spPr>
              <a:xfrm>
                <a:off x="1175743" y="1700808"/>
                <a:ext cx="2521108" cy="523220"/>
              </a:xfrm>
              <a:prstGeom prst="rect">
                <a:avLst/>
              </a:prstGeom>
              <a:solidFill>
                <a:schemeClr val="bg1"/>
              </a:solidFill>
            </p:spPr>
            <p:txBody>
              <a:bodyPr wrap="square" rtlCol="0">
                <a:spAutoFit/>
              </a:bodyPr>
              <a:lstStyle/>
              <a:p>
                <a:pPr algn="r"/>
                <a:r>
                  <a:rPr lang="tr-TR" sz="2800" b="1" dirty="0">
                    <a:solidFill>
                      <a:schemeClr val="accent1"/>
                    </a:solidFill>
                    <a:cs typeface="+mn-ea"/>
                    <a:sym typeface="+mn-lt"/>
                  </a:rPr>
                  <a:t>CONTEN</a:t>
                </a:r>
                <a:r>
                  <a:rPr lang="tr-TR" sz="135" b="1" dirty="0">
                    <a:solidFill>
                      <a:schemeClr val="accent1"/>
                    </a:solidFill>
                    <a:cs typeface="+mn-ea"/>
                    <a:sym typeface="+mn-lt"/>
                  </a:rPr>
                  <a:t>  </a:t>
                </a:r>
                <a:r>
                  <a:rPr lang="tr-TR" sz="2800" b="1" dirty="0">
                    <a:solidFill>
                      <a:schemeClr val="accent1"/>
                    </a:solidFill>
                    <a:cs typeface="+mn-ea"/>
                    <a:sym typeface="+mn-lt"/>
                  </a:rPr>
                  <a:t>TS</a:t>
                </a:r>
                <a:endParaRPr lang="tr-TR" sz="2800" b="1" dirty="0">
                  <a:solidFill>
                    <a:schemeClr val="accent1"/>
                  </a:solidFill>
                  <a:cs typeface="+mn-ea"/>
                  <a:sym typeface="+mn-lt"/>
                </a:endParaRPr>
              </a:p>
            </p:txBody>
          </p:sp>
        </p:grpSp>
        <p:sp>
          <p:nvSpPr>
            <p:cNvPr id="5" name="iSļïďê"/>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4" name="iś1íḋe"/>
          <p:cNvSpPr>
            <a:spLocks noGrp="1"/>
          </p:cNvSpPr>
          <p:nvPr>
            <p:ph type="title"/>
          </p:nvPr>
        </p:nvSpPr>
        <p:spPr>
          <a:xfrm>
            <a:off x="3378839" y="2805118"/>
            <a:ext cx="5677105" cy="1133475"/>
          </a:xfrm>
        </p:spPr>
        <p:txBody>
          <a:bodyPr>
            <a:normAutofit/>
          </a:bodyPr>
          <a:lstStyle/>
          <a:p>
            <a:r>
              <a:rPr lang="en-US" altLang="zh-CN" sz="4400" dirty="0"/>
              <a:t>System Framework</a:t>
            </a:r>
            <a:endParaRPr lang="en-US" altLang="zh-CN" sz="4400" dirty="0"/>
          </a:p>
        </p:txBody>
      </p:sp>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01</a:t>
            </a:r>
            <a:endParaRPr lang="zh-CN" altLang="en-US" spc="100" dirty="0">
              <a:latin typeface="Impact" panose="020B0806030902050204" pitchFamily="34" charset="0"/>
              <a:cs typeface="Arial" panose="020B0604020202020204" pitchFamily="34" charset="0"/>
            </a:endParaRPr>
          </a:p>
        </p:txBody>
      </p:sp>
      <p:grpSp>
        <p:nvGrpSpPr>
          <p:cNvPr id="7" name="îŝ1iḓe"/>
          <p:cNvGrpSpPr/>
          <p:nvPr/>
        </p:nvGrpSpPr>
        <p:grpSpPr>
          <a:xfrm>
            <a:off x="11122711" y="606633"/>
            <a:ext cx="408941" cy="855358"/>
            <a:chOff x="538008" y="2761214"/>
            <a:chExt cx="687943" cy="1438933"/>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8009" y="2761214"/>
              <a:ext cx="687942" cy="567232"/>
            </a:xfrm>
            <a:prstGeom prst="rect">
              <a:avLst/>
            </a:prstGeom>
            <a:noFill/>
          </p:spPr>
          <p:txBody>
            <a:bodyPr wrap="none" rtlCol="0">
              <a:spAutoFit/>
            </a:bodyPr>
            <a:lstStyle/>
            <a:p>
              <a:pPr algn="ctr"/>
              <a:r>
                <a:rPr lang="en-US" altLang="zh-CN" sz="1600" dirty="0">
                  <a:solidFill>
                    <a:srgbClr val="0F2532"/>
                  </a:solidFill>
                </a:rPr>
                <a:t>01</a:t>
              </a:r>
              <a:endParaRPr lang="en-US" altLang="zh-CN" sz="1600" dirty="0">
                <a:solidFill>
                  <a:srgbClr val="0F2532"/>
                </a:solidFill>
              </a:endParaRPr>
            </a:p>
          </p:txBody>
        </p:sp>
        <p:sp>
          <p:nvSpPr>
            <p:cNvPr id="11" name="i$ļíḓê"/>
            <p:cNvSpPr txBox="1"/>
            <p:nvPr/>
          </p:nvSpPr>
          <p:spPr>
            <a:xfrm>
              <a:off x="538008" y="3632915"/>
              <a:ext cx="687942" cy="567232"/>
            </a:xfrm>
            <a:prstGeom prst="rect">
              <a:avLst/>
            </a:prstGeom>
            <a:noFill/>
          </p:spPr>
          <p:txBody>
            <a:bodyPr wrap="none" rtlCol="0">
              <a:spAutoFit/>
            </a:bodyPr>
            <a:lstStyle/>
            <a:p>
              <a:pPr algn="ctr"/>
              <a:r>
                <a:rPr lang="en-US" altLang="zh-CN" sz="1600" dirty="0">
                  <a:solidFill>
                    <a:srgbClr val="0F2532">
                      <a:alpha val="50000"/>
                    </a:srgbClr>
                  </a:solidFill>
                </a:rPr>
                <a:t>03</a:t>
              </a:r>
              <a:endParaRPr lang="en-US" altLang="zh-CN" sz="1600" dirty="0">
                <a:solidFill>
                  <a:srgbClr val="0F2532">
                    <a:alpha val="50000"/>
                  </a:srgbClr>
                </a:solidFill>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íSlïḓé"/>
        <p:cNvGrpSpPr/>
        <p:nvPr/>
      </p:nvGrpSpPr>
      <p:grpSpPr>
        <a:xfrm>
          <a:off x="0" y="0"/>
          <a:ext cx="0" cy="0"/>
          <a:chOff x="0" y="0"/>
          <a:chExt cx="0" cy="0"/>
        </a:xfrm>
      </p:grpSpPr>
      <p:sp>
        <p:nvSpPr>
          <p:cNvPr id="21" name="圆角矩形 20"/>
          <p:cNvSpPr/>
          <p:nvPr>
            <p:custDataLst>
              <p:tags r:id="rId1"/>
            </p:custDataLst>
          </p:nvPr>
        </p:nvSpPr>
        <p:spPr>
          <a:xfrm>
            <a:off x="4125595" y="1275715"/>
            <a:ext cx="3566795" cy="4462145"/>
          </a:xfrm>
          <a:prstGeom prst="round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0" name="圆角矩形 19"/>
          <p:cNvSpPr/>
          <p:nvPr/>
        </p:nvSpPr>
        <p:spPr>
          <a:xfrm>
            <a:off x="743585" y="1275715"/>
            <a:ext cx="2873375" cy="4462145"/>
          </a:xfrm>
          <a:prstGeom prst="round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 name="ísľiḑé"/>
          <p:cNvSpPr>
            <a:spLocks noGrp="1"/>
          </p:cNvSpPr>
          <p:nvPr>
            <p:ph type="title"/>
          </p:nvPr>
        </p:nvSpPr>
        <p:spPr/>
        <p:txBody>
          <a:bodyPr/>
          <a:lstStyle/>
          <a:p>
            <a:r>
              <a:rPr lang="en-US" altLang="zh-CN" dirty="0">
                <a:sym typeface="+mn-ea"/>
              </a:rPr>
              <a:t>Hardware structure</a:t>
            </a:r>
            <a:endParaRPr lang="en-US" altLang="zh-CN" dirty="0">
              <a:sym typeface="+mn-ea"/>
            </a:endParaRPr>
          </a:p>
        </p:txBody>
      </p:sp>
      <p:pic>
        <p:nvPicPr>
          <p:cNvPr id="15" name="图片 14" descr="3b32313536303236313b644450cf593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6740" y="1420495"/>
            <a:ext cx="507365" cy="507365"/>
          </a:xfrm>
          <a:prstGeom prst="rect">
            <a:avLst/>
          </a:prstGeom>
        </p:spPr>
      </p:pic>
      <p:pic>
        <p:nvPicPr>
          <p:cNvPr id="16" name="图片 15"/>
          <p:cNvPicPr>
            <a:picLocks noChangeAspect="1"/>
          </p:cNvPicPr>
          <p:nvPr>
            <p:custDataLst>
              <p:tags r:id="rId4"/>
            </p:custDataLst>
          </p:nvPr>
        </p:nvPicPr>
        <p:blipFill>
          <a:blip r:embed="rId5"/>
          <a:stretch>
            <a:fillRect/>
          </a:stretch>
        </p:blipFill>
        <p:spPr>
          <a:xfrm>
            <a:off x="811530" y="2180590"/>
            <a:ext cx="2750185" cy="2219325"/>
          </a:xfrm>
          <a:prstGeom prst="rect">
            <a:avLst/>
          </a:prstGeom>
        </p:spPr>
      </p:pic>
      <p:sp>
        <p:nvSpPr>
          <p:cNvPr id="17" name="文本框 16"/>
          <p:cNvSpPr txBox="1"/>
          <p:nvPr/>
        </p:nvSpPr>
        <p:spPr>
          <a:xfrm>
            <a:off x="1174115" y="4944110"/>
            <a:ext cx="2025015" cy="368300"/>
          </a:xfrm>
          <a:prstGeom prst="rect">
            <a:avLst/>
          </a:prstGeom>
          <a:noFill/>
        </p:spPr>
        <p:txBody>
          <a:bodyPr wrap="square" rtlCol="0">
            <a:spAutoFit/>
          </a:bodyPr>
          <a:p>
            <a:r>
              <a:rPr lang="en-US" altLang="zh-CN"/>
              <a:t>OV5640 Camera</a:t>
            </a:r>
            <a:endParaRPr lang="en-US" altLang="zh-CN"/>
          </a:p>
        </p:txBody>
      </p:sp>
      <p:pic>
        <p:nvPicPr>
          <p:cNvPr id="100" name="图片 99"/>
          <p:cNvPicPr/>
          <p:nvPr/>
        </p:nvPicPr>
        <p:blipFill>
          <a:blip r:embed="rId6"/>
          <a:stretch>
            <a:fillRect/>
          </a:stretch>
        </p:blipFill>
        <p:spPr>
          <a:xfrm>
            <a:off x="4465955" y="2180590"/>
            <a:ext cx="3055620" cy="2317750"/>
          </a:xfrm>
          <a:prstGeom prst="rect">
            <a:avLst/>
          </a:prstGeom>
          <a:noFill/>
          <a:ln w="9525">
            <a:noFill/>
          </a:ln>
        </p:spPr>
      </p:pic>
      <p:pic>
        <p:nvPicPr>
          <p:cNvPr id="18" name="图片 17" descr="32313538393032393b32313538383638373b96c6621075358def"/>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0225" y="1420495"/>
            <a:ext cx="507365" cy="507365"/>
          </a:xfrm>
          <a:prstGeom prst="rect">
            <a:avLst/>
          </a:prstGeom>
        </p:spPr>
      </p:pic>
      <p:sp>
        <p:nvSpPr>
          <p:cNvPr id="19" name="文本框 18"/>
          <p:cNvSpPr txBox="1"/>
          <p:nvPr>
            <p:custDataLst>
              <p:tags r:id="rId9"/>
            </p:custDataLst>
          </p:nvPr>
        </p:nvSpPr>
        <p:spPr>
          <a:xfrm>
            <a:off x="4896485" y="4944110"/>
            <a:ext cx="2025015" cy="368300"/>
          </a:xfrm>
          <a:prstGeom prst="rect">
            <a:avLst/>
          </a:prstGeom>
          <a:noFill/>
        </p:spPr>
        <p:txBody>
          <a:bodyPr wrap="square" rtlCol="0">
            <a:spAutoFit/>
          </a:bodyPr>
          <a:p>
            <a:pPr algn="ctr"/>
            <a:r>
              <a:rPr lang="en-US" altLang="zh-CN"/>
              <a:t>Nexy4 DDR</a:t>
            </a:r>
            <a:endParaRPr lang="en-US" altLang="zh-CN"/>
          </a:p>
        </p:txBody>
      </p:sp>
      <p:sp>
        <p:nvSpPr>
          <p:cNvPr id="22" name="圆角矩形 21"/>
          <p:cNvSpPr/>
          <p:nvPr>
            <p:custDataLst>
              <p:tags r:id="rId10"/>
            </p:custDataLst>
          </p:nvPr>
        </p:nvSpPr>
        <p:spPr>
          <a:xfrm>
            <a:off x="8201025" y="1275715"/>
            <a:ext cx="2873375" cy="4462145"/>
          </a:xfrm>
          <a:prstGeom prst="round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3" name="图片 22" descr="3b32313538323038353b663e793a566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3710" y="1420495"/>
            <a:ext cx="507365" cy="507365"/>
          </a:xfrm>
          <a:prstGeom prst="rect">
            <a:avLst/>
          </a:prstGeom>
        </p:spPr>
      </p:pic>
      <p:pic>
        <p:nvPicPr>
          <p:cNvPr id="102" name="图片 101"/>
          <p:cNvPicPr/>
          <p:nvPr/>
        </p:nvPicPr>
        <p:blipFill>
          <a:blip r:embed="rId13"/>
          <a:stretch>
            <a:fillRect/>
          </a:stretch>
        </p:blipFill>
        <p:spPr>
          <a:xfrm>
            <a:off x="8256270" y="2180590"/>
            <a:ext cx="2697480" cy="2162810"/>
          </a:xfrm>
          <a:prstGeom prst="rect">
            <a:avLst/>
          </a:prstGeom>
          <a:noFill/>
          <a:ln w="9525">
            <a:noFill/>
          </a:ln>
        </p:spPr>
      </p:pic>
      <p:sp>
        <p:nvSpPr>
          <p:cNvPr id="24" name="文本框 23"/>
          <p:cNvSpPr txBox="1"/>
          <p:nvPr>
            <p:custDataLst>
              <p:tags r:id="rId14"/>
            </p:custDataLst>
          </p:nvPr>
        </p:nvSpPr>
        <p:spPr>
          <a:xfrm>
            <a:off x="8695055" y="4944110"/>
            <a:ext cx="2025015" cy="368300"/>
          </a:xfrm>
          <a:prstGeom prst="rect">
            <a:avLst/>
          </a:prstGeom>
          <a:noFill/>
        </p:spPr>
        <p:txBody>
          <a:bodyPr wrap="square" rtlCol="0">
            <a:spAutoFit/>
          </a:bodyPr>
          <a:p>
            <a:pPr algn="ctr"/>
            <a:r>
              <a:rPr lang="en-US" altLang="zh-CN"/>
              <a:t>VGA displayer</a:t>
            </a:r>
            <a:endParaRPr lang="en-US" altLang="zh-CN"/>
          </a:p>
        </p:txBody>
      </p:sp>
      <p:cxnSp>
        <p:nvCxnSpPr>
          <p:cNvPr id="25" name="直接箭头连接符 24"/>
          <p:cNvCxnSpPr>
            <a:stCxn id="16" idx="3"/>
          </p:cNvCxnSpPr>
          <p:nvPr/>
        </p:nvCxnSpPr>
        <p:spPr>
          <a:xfrm flipV="1">
            <a:off x="3561715" y="3284220"/>
            <a:ext cx="530225" cy="63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custDataLst>
              <p:tags r:id="rId15"/>
            </p:custDataLst>
          </p:nvPr>
        </p:nvCxnSpPr>
        <p:spPr>
          <a:xfrm flipV="1">
            <a:off x="7670800" y="3290570"/>
            <a:ext cx="530225" cy="63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Slïḓé"/>
        <p:cNvGrpSpPr/>
        <p:nvPr/>
      </p:nvGrpSpPr>
      <p:grpSpPr>
        <a:xfrm>
          <a:off x="0" y="0"/>
          <a:ext cx="0" cy="0"/>
          <a:chOff x="0" y="0"/>
          <a:chExt cx="0" cy="0"/>
        </a:xfrm>
      </p:grpSpPr>
      <p:sp>
        <p:nvSpPr>
          <p:cNvPr id="2" name="ísľiḑé"/>
          <p:cNvSpPr>
            <a:spLocks noGrp="1"/>
          </p:cNvSpPr>
          <p:nvPr>
            <p:ph type="title"/>
          </p:nvPr>
        </p:nvSpPr>
        <p:spPr/>
        <p:txBody>
          <a:bodyPr/>
          <a:lstStyle/>
          <a:p>
            <a:r>
              <a:rPr lang="en-US" altLang="zh-CN" dirty="0">
                <a:sym typeface="+mn-ea"/>
              </a:rPr>
              <a:t>System structure</a:t>
            </a:r>
            <a:endParaRPr lang="en-US" altLang="zh-CN" dirty="0">
              <a:sym typeface="+mn-ea"/>
            </a:endParaRPr>
          </a:p>
        </p:txBody>
      </p:sp>
      <p:pic>
        <p:nvPicPr>
          <p:cNvPr id="5" name="图片 4"/>
          <p:cNvPicPr>
            <a:picLocks noChangeAspect="1"/>
          </p:cNvPicPr>
          <p:nvPr>
            <p:custDataLst>
              <p:tags r:id="rId1"/>
            </p:custDataLst>
          </p:nvPr>
        </p:nvPicPr>
        <p:blipFill>
          <a:blip r:embed="rId2"/>
          <a:stretch>
            <a:fillRect/>
          </a:stretch>
        </p:blipFill>
        <p:spPr>
          <a:xfrm>
            <a:off x="1412225" y="1203904"/>
            <a:ext cx="9354856" cy="5344271"/>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š1íḋe"/>
        <p:cNvGrpSpPr/>
        <p:nvPr/>
      </p:nvGrpSpPr>
      <p:grpSpPr>
        <a:xfrm>
          <a:off x="0" y="0"/>
          <a:ext cx="0" cy="0"/>
          <a:chOff x="0" y="0"/>
          <a:chExt cx="0" cy="0"/>
        </a:xfrm>
      </p:grpSpPr>
      <p:sp>
        <p:nvSpPr>
          <p:cNvPr id="8" name="işľïḓè"/>
          <p:cNvSpPr txBox="1"/>
          <p:nvPr/>
        </p:nvSpPr>
        <p:spPr>
          <a:xfrm>
            <a:off x="2208459" y="3048679"/>
            <a:ext cx="768421"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02</a:t>
            </a:r>
            <a:endParaRPr lang="zh-CN" altLang="en-US" spc="100" dirty="0">
              <a:latin typeface="Impact" panose="020B0806030902050204" pitchFamily="34" charset="0"/>
              <a:cs typeface="Arial" panose="020B0604020202020204" pitchFamily="34" charset="0"/>
            </a:endParaRPr>
          </a:p>
        </p:txBody>
      </p:sp>
      <p:grpSp>
        <p:nvGrpSpPr>
          <p:cNvPr id="7" name="îŝ1iḓe"/>
          <p:cNvGrpSpPr/>
          <p:nvPr/>
        </p:nvGrpSpPr>
        <p:grpSpPr>
          <a:xfrm>
            <a:off x="11122711" y="606633"/>
            <a:ext cx="408940" cy="855358"/>
            <a:chOff x="538008" y="2761214"/>
            <a:chExt cx="687943" cy="1438933"/>
          </a:xfrm>
        </p:grpSpPr>
        <p:cxnSp>
          <p:nvCxnSpPr>
            <p:cNvPr id="9" name="íšļïḍè"/>
            <p:cNvCxnSpPr/>
            <p:nvPr/>
          </p:nvCxnSpPr>
          <p:spPr>
            <a:xfrm flipH="1">
              <a:off x="723460" y="3369500"/>
              <a:ext cx="284989" cy="285918"/>
            </a:xfrm>
            <a:prstGeom prst="line">
              <a:avLst/>
            </a:prstGeom>
            <a:ln w="12700">
              <a:solidFill>
                <a:srgbClr val="0F2532">
                  <a:alpha val="50000"/>
                </a:srgbClr>
              </a:solidFill>
            </a:ln>
          </p:spPr>
          <p:style>
            <a:lnRef idx="1">
              <a:schemeClr val="accent1"/>
            </a:lnRef>
            <a:fillRef idx="0">
              <a:schemeClr val="accent1"/>
            </a:fillRef>
            <a:effectRef idx="0">
              <a:schemeClr val="accent1"/>
            </a:effectRef>
            <a:fontRef idx="minor">
              <a:schemeClr val="tx1"/>
            </a:fontRef>
          </p:style>
        </p:cxnSp>
        <p:sp>
          <p:nvSpPr>
            <p:cNvPr id="10" name="íṡlíḍe"/>
            <p:cNvSpPr txBox="1"/>
            <p:nvPr/>
          </p:nvSpPr>
          <p:spPr>
            <a:xfrm>
              <a:off x="538009" y="2761214"/>
              <a:ext cx="687942" cy="567232"/>
            </a:xfrm>
            <a:prstGeom prst="rect">
              <a:avLst/>
            </a:prstGeom>
            <a:noFill/>
          </p:spPr>
          <p:txBody>
            <a:bodyPr wrap="none" rtlCol="0">
              <a:spAutoFit/>
            </a:bodyPr>
            <a:lstStyle/>
            <a:p>
              <a:pPr algn="ctr"/>
              <a:r>
                <a:rPr lang="en-US" altLang="zh-CN" sz="1600" dirty="0">
                  <a:solidFill>
                    <a:srgbClr val="0F2532"/>
                  </a:solidFill>
                </a:rPr>
                <a:t>02</a:t>
              </a:r>
              <a:endParaRPr lang="en-US" altLang="zh-CN" sz="1600" dirty="0">
                <a:solidFill>
                  <a:srgbClr val="0F2532"/>
                </a:solidFill>
              </a:endParaRPr>
            </a:p>
          </p:txBody>
        </p:sp>
        <p:sp>
          <p:nvSpPr>
            <p:cNvPr id="11" name="i$ļíḓê"/>
            <p:cNvSpPr txBox="1"/>
            <p:nvPr/>
          </p:nvSpPr>
          <p:spPr>
            <a:xfrm>
              <a:off x="538008" y="3632915"/>
              <a:ext cx="687942" cy="567232"/>
            </a:xfrm>
            <a:prstGeom prst="rect">
              <a:avLst/>
            </a:prstGeom>
            <a:noFill/>
          </p:spPr>
          <p:txBody>
            <a:bodyPr wrap="none" rtlCol="0">
              <a:spAutoFit/>
            </a:bodyPr>
            <a:lstStyle/>
            <a:p>
              <a:pPr algn="ctr"/>
              <a:r>
                <a:rPr lang="en-US" altLang="zh-CN" sz="1600" dirty="0">
                  <a:solidFill>
                    <a:srgbClr val="0F2532">
                      <a:alpha val="50000"/>
                    </a:srgbClr>
                  </a:solidFill>
                </a:rPr>
                <a:t>03</a:t>
              </a:r>
              <a:endParaRPr lang="en-US" altLang="zh-CN" sz="1600" dirty="0">
                <a:solidFill>
                  <a:srgbClr val="0F2532">
                    <a:alpha val="50000"/>
                  </a:srgbClr>
                </a:solidFill>
              </a:endParaRPr>
            </a:p>
          </p:txBody>
        </p:sp>
      </p:grpSp>
      <p:sp>
        <p:nvSpPr>
          <p:cNvPr id="2" name="iś1íḋe"/>
          <p:cNvSpPr>
            <a:spLocks noGrp="1"/>
          </p:cNvSpPr>
          <p:nvPr>
            <p:custDataLst>
              <p:tags r:id="rId1"/>
            </p:custDataLst>
          </p:nvPr>
        </p:nvSpPr>
        <p:spPr>
          <a:xfrm>
            <a:off x="3378839" y="2805118"/>
            <a:ext cx="5677105" cy="11334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ltLang="zh-CN" sz="4400" dirty="0"/>
              <a:t>Module Design</a:t>
            </a:r>
            <a:endParaRPr lang="en-US" altLang="zh-CN" sz="4400" dirty="0"/>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OV5640 Power on Module</a:t>
            </a:r>
            <a:endParaRPr lang="en-US" altLang="zh-CN" dirty="0"/>
          </a:p>
        </p:txBody>
      </p:sp>
      <p:pic>
        <p:nvPicPr>
          <p:cNvPr id="13" name="图片 12"/>
          <p:cNvPicPr>
            <a:picLocks noChangeAspect="1"/>
          </p:cNvPicPr>
          <p:nvPr>
            <p:custDataLst>
              <p:tags r:id="rId1"/>
            </p:custDataLst>
          </p:nvPr>
        </p:nvPicPr>
        <p:blipFill>
          <a:blip r:embed="rId2"/>
          <a:stretch>
            <a:fillRect/>
          </a:stretch>
        </p:blipFill>
        <p:spPr>
          <a:xfrm>
            <a:off x="660400" y="1492885"/>
            <a:ext cx="5091430" cy="2758440"/>
          </a:xfrm>
          <a:prstGeom prst="rect">
            <a:avLst/>
          </a:prstGeom>
        </p:spPr>
      </p:pic>
      <p:sp>
        <p:nvSpPr>
          <p:cNvPr id="3" name="文本框 2"/>
          <p:cNvSpPr txBox="1"/>
          <p:nvPr/>
        </p:nvSpPr>
        <p:spPr>
          <a:xfrm>
            <a:off x="1348105" y="4591685"/>
            <a:ext cx="8994775" cy="922020"/>
          </a:xfrm>
          <a:prstGeom prst="rect">
            <a:avLst/>
          </a:prstGeom>
          <a:noFill/>
        </p:spPr>
        <p:txBody>
          <a:bodyPr wrap="square" rtlCol="0">
            <a:spAutoFit/>
          </a:bodyPr>
          <a:p>
            <a:r>
              <a:rPr lang="zh-CN" altLang="en-US"/>
              <a:t>Use the counter and clock for timing, power on 6MS after the PWDN flat pull down, 2MS after the RESET pull up signal, 21MS after the output of ready signal, indicating that you can start to configure registers through SCCB protocol</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6224905" y="1564640"/>
            <a:ext cx="2752725" cy="1981200"/>
          </a:xfrm>
          <a:prstGeom prst="rect">
            <a:avLst/>
          </a:prstGeom>
        </p:spPr>
      </p:pic>
      <p:sp>
        <p:nvSpPr>
          <p:cNvPr id="5" name="文本框 4"/>
          <p:cNvSpPr txBox="1"/>
          <p:nvPr/>
        </p:nvSpPr>
        <p:spPr>
          <a:xfrm>
            <a:off x="9068435" y="2177415"/>
            <a:ext cx="2699385" cy="645160"/>
          </a:xfrm>
          <a:prstGeom prst="rect">
            <a:avLst/>
          </a:prstGeom>
          <a:noFill/>
        </p:spPr>
        <p:txBody>
          <a:bodyPr wrap="square" rtlCol="0">
            <a:spAutoFit/>
          </a:bodyPr>
          <a:p>
            <a:r>
              <a:rPr lang="zh-CN" altLang="en-US"/>
              <a:t>OV_PWDN, OV_RST</a:t>
            </a:r>
            <a:endParaRPr lang="zh-CN" altLang="en-US"/>
          </a:p>
          <a:p>
            <a:r>
              <a:rPr lang="en-US" altLang="zh-CN"/>
              <a:t>O</a:t>
            </a:r>
            <a:r>
              <a:rPr lang="zh-CN" altLang="en-US"/>
              <a:t>utput to the</a:t>
            </a:r>
            <a:r>
              <a:rPr lang="en-US" altLang="zh-CN"/>
              <a:t> </a:t>
            </a:r>
            <a:r>
              <a:rPr lang="zh-CN" altLang="en-US"/>
              <a:t>camera</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OV5640 SCCB and Register config Module</a:t>
            </a:r>
            <a:endParaRPr lang="en-US" altLang="zh-CN" dirty="0"/>
          </a:p>
        </p:txBody>
      </p:sp>
      <p:pic>
        <p:nvPicPr>
          <p:cNvPr id="4" name="图片 3"/>
          <p:cNvPicPr>
            <a:picLocks noChangeAspect="1"/>
          </p:cNvPicPr>
          <p:nvPr>
            <p:custDataLst>
              <p:tags r:id="rId1"/>
            </p:custDataLst>
          </p:nvPr>
        </p:nvPicPr>
        <p:blipFill>
          <a:blip r:embed="rId2"/>
          <a:stretch>
            <a:fillRect/>
          </a:stretch>
        </p:blipFill>
        <p:spPr>
          <a:xfrm>
            <a:off x="469265" y="3264535"/>
            <a:ext cx="5990590" cy="114490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469265" y="1649095"/>
            <a:ext cx="5989955" cy="962025"/>
          </a:xfrm>
          <a:prstGeom prst="rect">
            <a:avLst/>
          </a:prstGeom>
        </p:spPr>
      </p:pic>
      <p:sp>
        <p:nvSpPr>
          <p:cNvPr id="6" name="文本框 5"/>
          <p:cNvSpPr txBox="1"/>
          <p:nvPr>
            <p:custDataLst>
              <p:tags r:id="rId5"/>
            </p:custDataLst>
          </p:nvPr>
        </p:nvSpPr>
        <p:spPr>
          <a:xfrm>
            <a:off x="691515" y="2927985"/>
            <a:ext cx="3651885" cy="307340"/>
          </a:xfrm>
          <a:prstGeom prst="rect">
            <a:avLst/>
          </a:prstGeom>
          <a:noFill/>
        </p:spPr>
        <p:txBody>
          <a:bodyPr wrap="square" rtlCol="0">
            <a:noAutofit/>
          </a:bodyPr>
          <a:p>
            <a:r>
              <a:rPr lang="zh-CN" altLang="en-US"/>
              <a:t>Transmission data format (write)</a:t>
            </a:r>
            <a:endParaRPr lang="zh-CN" altLang="en-US"/>
          </a:p>
        </p:txBody>
      </p:sp>
      <p:sp>
        <p:nvSpPr>
          <p:cNvPr id="7" name="文本框 6"/>
          <p:cNvSpPr txBox="1"/>
          <p:nvPr/>
        </p:nvSpPr>
        <p:spPr>
          <a:xfrm>
            <a:off x="691515" y="1269365"/>
            <a:ext cx="3651885" cy="307340"/>
          </a:xfrm>
          <a:prstGeom prst="rect">
            <a:avLst/>
          </a:prstGeom>
          <a:noFill/>
        </p:spPr>
        <p:txBody>
          <a:bodyPr wrap="square" rtlCol="0">
            <a:noAutofit/>
          </a:bodyPr>
          <a:p>
            <a:r>
              <a:t>SCCB sequence diagram</a:t>
            </a:r>
          </a:p>
        </p:txBody>
      </p:sp>
      <p:sp>
        <p:nvSpPr>
          <p:cNvPr id="8" name="文本框 7"/>
          <p:cNvSpPr txBox="1"/>
          <p:nvPr/>
        </p:nvSpPr>
        <p:spPr>
          <a:xfrm>
            <a:off x="6407150" y="3329940"/>
            <a:ext cx="5259070" cy="1251585"/>
          </a:xfrm>
          <a:prstGeom prst="rect">
            <a:avLst/>
          </a:prstGeom>
          <a:noFill/>
        </p:spPr>
        <p:txBody>
          <a:bodyPr wrap="square" rtlCol="0">
            <a:noAutofit/>
          </a:bodyPr>
          <a:p>
            <a:r>
              <a:rPr lang="en-US" altLang="zh-CN" sz="1400"/>
              <a:t>Three-step write operation</a:t>
            </a:r>
            <a:endParaRPr lang="en-US" altLang="zh-CN" sz="1400"/>
          </a:p>
          <a:p>
            <a:r>
              <a:rPr lang="en-US" altLang="zh-CN" sz="1400" b="1"/>
              <a:t>Phase1</a:t>
            </a:r>
            <a:r>
              <a:rPr lang="en-US" altLang="zh-CN" sz="1400"/>
              <a:t>: Device address [7:1] Read/Write [0] 1 Read/write</a:t>
            </a:r>
            <a:endParaRPr lang="en-US" altLang="zh-CN" sz="1400"/>
          </a:p>
          <a:p>
            <a:r>
              <a:rPr lang="en-US" altLang="zh-CN" sz="1400" b="1"/>
              <a:t>Phase2</a:t>
            </a:r>
            <a:r>
              <a:rPr lang="en-US" altLang="zh-CN" sz="1400"/>
              <a:t>: operation register address [15:0]</a:t>
            </a:r>
            <a:endParaRPr lang="en-US" altLang="zh-CN" sz="1400"/>
          </a:p>
          <a:p>
            <a:r>
              <a:rPr lang="en-US" altLang="zh-CN" sz="1400" b="1"/>
              <a:t>Phase3</a:t>
            </a:r>
            <a:r>
              <a:rPr lang="en-US" altLang="zh-CN" sz="1400"/>
              <a:t>: Write data [7:0]</a:t>
            </a:r>
            <a:endParaRPr lang="en-US" altLang="zh-CN" sz="1400"/>
          </a:p>
        </p:txBody>
      </p:sp>
      <p:sp>
        <p:nvSpPr>
          <p:cNvPr id="10" name="文本框 9"/>
          <p:cNvSpPr txBox="1"/>
          <p:nvPr>
            <p:custDataLst>
              <p:tags r:id="rId6"/>
            </p:custDataLst>
          </p:nvPr>
        </p:nvSpPr>
        <p:spPr>
          <a:xfrm>
            <a:off x="6459220" y="1649095"/>
            <a:ext cx="5836285" cy="1168400"/>
          </a:xfrm>
          <a:prstGeom prst="rect">
            <a:avLst/>
          </a:prstGeom>
          <a:noFill/>
        </p:spPr>
        <p:txBody>
          <a:bodyPr wrap="square" rtlCol="0">
            <a:spAutoFit/>
          </a:bodyPr>
          <a:p>
            <a:r>
              <a:rPr lang="zh-CN" altLang="en-US" sz="1400" b="1"/>
              <a:t>Initial signal</a:t>
            </a:r>
            <a:r>
              <a:rPr lang="zh-CN" altLang="en-US" sz="1400"/>
              <a:t>: When SIO_C is at high level and SIO_D appears a falling edge, SCCB begins transmission.</a:t>
            </a:r>
            <a:endParaRPr lang="zh-CN" altLang="en-US" sz="1400"/>
          </a:p>
          <a:p>
            <a:r>
              <a:rPr lang="zh-CN" altLang="en-US" sz="1400" b="1"/>
              <a:t>Stop signal</a:t>
            </a:r>
            <a:r>
              <a:rPr lang="zh-CN" altLang="en-US" sz="1400"/>
              <a:t>: When SIO_C is at high level and SIO_D appears a rising edge, SCCB stops transmission.</a:t>
            </a:r>
            <a:endParaRPr lang="zh-CN" altLang="en-US" sz="1400"/>
          </a:p>
          <a:p>
            <a:r>
              <a:rPr lang="zh-CN" altLang="en-US" sz="1400" b="1"/>
              <a:t>Valid data</a:t>
            </a:r>
            <a:r>
              <a:rPr lang="zh-CN" altLang="en-US" sz="1400"/>
              <a:t>: SIO_D is valid at SIO_C high voltage</a:t>
            </a:r>
            <a:endParaRPr lang="zh-CN" altLang="en-US" sz="1400"/>
          </a:p>
        </p:txBody>
      </p:sp>
      <p:pic>
        <p:nvPicPr>
          <p:cNvPr id="11" name="图片 10"/>
          <p:cNvPicPr>
            <a:picLocks noChangeAspect="1"/>
          </p:cNvPicPr>
          <p:nvPr>
            <p:custDataLst>
              <p:tags r:id="rId7"/>
            </p:custDataLst>
          </p:nvPr>
        </p:nvPicPr>
        <p:blipFill>
          <a:blip r:embed="rId8"/>
          <a:stretch>
            <a:fillRect/>
          </a:stretch>
        </p:blipFill>
        <p:spPr>
          <a:xfrm>
            <a:off x="660400" y="4586605"/>
            <a:ext cx="2753995" cy="1585595"/>
          </a:xfrm>
          <a:prstGeom prst="rect">
            <a:avLst/>
          </a:prstGeom>
        </p:spPr>
      </p:pic>
      <p:sp>
        <p:nvSpPr>
          <p:cNvPr id="12" name="文本框 11"/>
          <p:cNvSpPr txBox="1"/>
          <p:nvPr/>
        </p:nvSpPr>
        <p:spPr>
          <a:xfrm>
            <a:off x="660400" y="6172200"/>
            <a:ext cx="2127250" cy="521970"/>
          </a:xfrm>
          <a:prstGeom prst="rect">
            <a:avLst/>
          </a:prstGeom>
          <a:noFill/>
        </p:spPr>
        <p:txBody>
          <a:bodyPr wrap="square" rtlCol="0">
            <a:spAutoFit/>
          </a:bodyPr>
          <a:p>
            <a:r>
              <a:rPr lang="zh-CN" altLang="en-US" sz="1400"/>
              <a:t>Configure the output image size</a:t>
            </a:r>
            <a:endParaRPr lang="zh-CN" altLang="en-US" sz="1400"/>
          </a:p>
        </p:txBody>
      </p:sp>
      <p:pic>
        <p:nvPicPr>
          <p:cNvPr id="13" name="图片 12"/>
          <p:cNvPicPr>
            <a:picLocks noChangeAspect="1"/>
          </p:cNvPicPr>
          <p:nvPr>
            <p:custDataLst>
              <p:tags r:id="rId9"/>
            </p:custDataLst>
          </p:nvPr>
        </p:nvPicPr>
        <p:blipFill>
          <a:blip r:embed="rId10"/>
          <a:stretch>
            <a:fillRect/>
          </a:stretch>
        </p:blipFill>
        <p:spPr>
          <a:xfrm>
            <a:off x="3898265" y="4529455"/>
            <a:ext cx="2560955" cy="445135"/>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3898265" y="5094605"/>
            <a:ext cx="2561590" cy="1058545"/>
          </a:xfrm>
          <a:prstGeom prst="rect">
            <a:avLst/>
          </a:prstGeom>
        </p:spPr>
      </p:pic>
      <p:sp>
        <p:nvSpPr>
          <p:cNvPr id="15" name="文本框 14"/>
          <p:cNvSpPr txBox="1"/>
          <p:nvPr>
            <p:custDataLst>
              <p:tags r:id="rId13"/>
            </p:custDataLst>
          </p:nvPr>
        </p:nvSpPr>
        <p:spPr>
          <a:xfrm>
            <a:off x="4092575" y="6216650"/>
            <a:ext cx="2127250" cy="521970"/>
          </a:xfrm>
          <a:prstGeom prst="rect">
            <a:avLst/>
          </a:prstGeom>
          <a:noFill/>
        </p:spPr>
        <p:txBody>
          <a:bodyPr wrap="square" rtlCol="0">
            <a:spAutoFit/>
          </a:bodyPr>
          <a:p>
            <a:r>
              <a:rPr lang="zh-CN" altLang="en-US" sz="1400"/>
              <a:t>Configure the output pixel format</a:t>
            </a:r>
            <a:endParaRPr lang="zh-CN" altLang="en-US" sz="1400"/>
          </a:p>
        </p:txBody>
      </p:sp>
      <p:pic>
        <p:nvPicPr>
          <p:cNvPr id="16" name="图片 15"/>
          <p:cNvPicPr>
            <a:picLocks noChangeAspect="1"/>
          </p:cNvPicPr>
          <p:nvPr>
            <p:custDataLst>
              <p:tags r:id="rId14"/>
            </p:custDataLst>
          </p:nvPr>
        </p:nvPicPr>
        <p:blipFill>
          <a:blip r:embed="rId15"/>
          <a:stretch>
            <a:fillRect/>
          </a:stretch>
        </p:blipFill>
        <p:spPr>
          <a:xfrm>
            <a:off x="6874510" y="4428490"/>
            <a:ext cx="5195570" cy="1743710"/>
          </a:xfrm>
          <a:prstGeom prst="rect">
            <a:avLst/>
          </a:prstGeom>
        </p:spPr>
      </p:pic>
      <p:sp>
        <p:nvSpPr>
          <p:cNvPr id="17" name="文本框 16"/>
          <p:cNvSpPr txBox="1"/>
          <p:nvPr/>
        </p:nvSpPr>
        <p:spPr>
          <a:xfrm>
            <a:off x="8007985" y="6172200"/>
            <a:ext cx="2722880" cy="306705"/>
          </a:xfrm>
          <a:prstGeom prst="rect">
            <a:avLst/>
          </a:prstGeom>
          <a:noFill/>
        </p:spPr>
        <p:txBody>
          <a:bodyPr wrap="square" rtlCol="0">
            <a:spAutoFit/>
          </a:bodyPr>
          <a:p>
            <a:r>
              <a:rPr sz="1400"/>
              <a:t>Configure the PCLK clock</a:t>
            </a:r>
            <a:endParaRPr sz="1400"/>
          </a:p>
        </p:txBody>
      </p:sp>
      <p:pic>
        <p:nvPicPr>
          <p:cNvPr id="3" name="图片 2"/>
          <p:cNvPicPr>
            <a:picLocks noChangeAspect="1"/>
          </p:cNvPicPr>
          <p:nvPr>
            <p:custDataLst>
              <p:tags r:id="rId16"/>
            </p:custDataLst>
          </p:nvPr>
        </p:nvPicPr>
        <p:blipFill>
          <a:blip r:embed="rId17"/>
          <a:stretch>
            <a:fillRect/>
          </a:stretch>
        </p:blipFill>
        <p:spPr>
          <a:xfrm>
            <a:off x="7112635" y="393700"/>
            <a:ext cx="3848100" cy="1104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OV5640 Image Capture Module</a:t>
            </a:r>
            <a:endParaRPr lang="en-US" altLang="zh-CN" dirty="0"/>
          </a:p>
        </p:txBody>
      </p:sp>
      <p:pic>
        <p:nvPicPr>
          <p:cNvPr id="4" name="图片 3"/>
          <p:cNvPicPr>
            <a:picLocks noChangeAspect="1"/>
          </p:cNvPicPr>
          <p:nvPr>
            <p:custDataLst>
              <p:tags r:id="rId1"/>
            </p:custDataLst>
          </p:nvPr>
        </p:nvPicPr>
        <p:blipFill>
          <a:blip r:embed="rId2"/>
          <a:stretch>
            <a:fillRect/>
          </a:stretch>
        </p:blipFill>
        <p:spPr>
          <a:xfrm>
            <a:off x="888365" y="1908175"/>
            <a:ext cx="6227445" cy="2502535"/>
          </a:xfrm>
          <a:prstGeom prst="rect">
            <a:avLst/>
          </a:prstGeom>
        </p:spPr>
      </p:pic>
      <p:sp>
        <p:nvSpPr>
          <p:cNvPr id="5" name="文本框 4"/>
          <p:cNvSpPr txBox="1"/>
          <p:nvPr/>
        </p:nvSpPr>
        <p:spPr>
          <a:xfrm>
            <a:off x="7115810" y="3307715"/>
            <a:ext cx="4064000" cy="306705"/>
          </a:xfrm>
          <a:prstGeom prst="rect">
            <a:avLst/>
          </a:prstGeom>
          <a:noFill/>
        </p:spPr>
        <p:txBody>
          <a:bodyPr wrap="square" rtlCol="0">
            <a:spAutoFit/>
          </a:bodyPr>
          <a:p>
            <a:r>
              <a:rPr lang="en-US" altLang="zh-CN" sz="1400" b="1"/>
              <a:t>Formet</a:t>
            </a:r>
            <a:r>
              <a:rPr lang="en-US" altLang="zh-CN" sz="1400"/>
              <a:t>: RGB444 (2 pclk 1 pixel)</a:t>
            </a:r>
            <a:endParaRPr lang="en-US" altLang="zh-CN" sz="1400"/>
          </a:p>
        </p:txBody>
      </p:sp>
      <p:sp>
        <p:nvSpPr>
          <p:cNvPr id="3" name="文本框 2"/>
          <p:cNvSpPr txBox="1"/>
          <p:nvPr>
            <p:custDataLst>
              <p:tags r:id="rId3"/>
            </p:custDataLst>
          </p:nvPr>
        </p:nvSpPr>
        <p:spPr>
          <a:xfrm>
            <a:off x="7115810" y="3614420"/>
            <a:ext cx="4403090" cy="1290955"/>
          </a:xfrm>
          <a:prstGeom prst="rect">
            <a:avLst/>
          </a:prstGeom>
          <a:noFill/>
        </p:spPr>
        <p:txBody>
          <a:bodyPr wrap="square" rtlCol="0">
            <a:noAutofit/>
          </a:bodyPr>
          <a:p>
            <a:r>
              <a:rPr sz="1400" b="1"/>
              <a:t>VSYNC</a:t>
            </a:r>
            <a:r>
              <a:rPr sz="1400"/>
              <a:t>: Output a frame of image and then pull it up</a:t>
            </a:r>
            <a:endParaRPr sz="1400"/>
          </a:p>
          <a:p>
            <a:r>
              <a:rPr sz="1400" b="1"/>
              <a:t>HREF</a:t>
            </a:r>
            <a:r>
              <a:rPr sz="1400"/>
              <a:t>: Print a line of the image </a:t>
            </a:r>
            <a:r>
              <a:rPr lang="en-US" sz="1400"/>
              <a:t>then</a:t>
            </a:r>
            <a:r>
              <a:rPr sz="1400"/>
              <a:t> pull it up</a:t>
            </a:r>
            <a:endParaRPr sz="1400"/>
          </a:p>
          <a:p>
            <a:r>
              <a:rPr lang="en-US" altLang="zh-CN" sz="1400" b="1"/>
              <a:t>D</a:t>
            </a:r>
            <a:r>
              <a:rPr lang="en-US" altLang="zh-CN" sz="1400"/>
              <a:t>: Store it in BRAM, and the size is 640*480</a:t>
            </a:r>
            <a:endParaRPr lang="en-US" altLang="zh-CN" sz="1400"/>
          </a:p>
        </p:txBody>
      </p:sp>
      <p:pic>
        <p:nvPicPr>
          <p:cNvPr id="6" name="图片 5"/>
          <p:cNvPicPr>
            <a:picLocks noChangeAspect="1"/>
          </p:cNvPicPr>
          <p:nvPr>
            <p:custDataLst>
              <p:tags r:id="rId4"/>
            </p:custDataLst>
          </p:nvPr>
        </p:nvPicPr>
        <p:blipFill>
          <a:blip r:embed="rId5"/>
          <a:stretch>
            <a:fillRect/>
          </a:stretch>
        </p:blipFill>
        <p:spPr>
          <a:xfrm>
            <a:off x="8328660" y="1740535"/>
            <a:ext cx="1843405" cy="1537970"/>
          </a:xfrm>
          <a:prstGeom prst="rect">
            <a:avLst/>
          </a:prstGeom>
        </p:spPr>
      </p:pic>
      <p:sp>
        <p:nvSpPr>
          <p:cNvPr id="9" name="文本框 8"/>
          <p:cNvSpPr txBox="1"/>
          <p:nvPr/>
        </p:nvSpPr>
        <p:spPr>
          <a:xfrm>
            <a:off x="1177290" y="4679950"/>
            <a:ext cx="9837420" cy="737235"/>
          </a:xfrm>
          <a:prstGeom prst="rect">
            <a:avLst/>
          </a:prstGeom>
          <a:noFill/>
        </p:spPr>
        <p:txBody>
          <a:bodyPr wrap="square" rtlCol="0">
            <a:spAutoFit/>
          </a:bodyPr>
          <a:p>
            <a:r>
              <a:rPr lang="zh-CN" altLang="en-US" sz="1400"/>
              <a:t>Complete data：</a:t>
            </a:r>
            <a:r>
              <a:rPr lang="en-US" altLang="zh-CN" sz="1400"/>
              <a:t>”0000RRRRGGGGBBBB”</a:t>
            </a:r>
            <a:endParaRPr lang="en-US" altLang="zh-CN" sz="1400"/>
          </a:p>
          <a:p>
            <a:endParaRPr lang="en-US" altLang="zh-CN" sz="1400"/>
          </a:p>
          <a:p>
            <a:r>
              <a:rPr lang="en-US" altLang="zh-CN" sz="1400"/>
              <a:t>Write any bits that do not contain 0 bits into memory after reading the data in its entirety</a:t>
            </a:r>
            <a:endParaRPr lang="en-US" altLang="zh-CN" sz="1400"/>
          </a:p>
        </p:txBody>
      </p:sp>
    </p:spTree>
  </p:cSld>
  <p:clrMapOvr>
    <a:masterClrMapping/>
  </p:clrMapOvr>
</p:sld>
</file>

<file path=ppt/tags/tag1.xml><?xml version="1.0" encoding="utf-8"?>
<p:tagLst xmlns:p="http://schemas.openxmlformats.org/presentationml/2006/main">
  <p:tag name="ISLIDE.PICTURE" val="#VCG41N692855014;#VCG41N626224776;"/>
  <p:tag name="ISLIDE.THEME" val="https://www.islide.cc;"/>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ISLIDE.THEME" val="https://www.islide.cc;"/>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ISLIDE.THEME" val="https://www.islide.cc;"/>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ISLIDE.THEME" val="https://www.islide.cc;"/>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ISLIDE.DIAGRAM" val="2b751056-6b97-492c-b763-340acee7e99d"/>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ISLIDE.THEME" val="https://www.islide.cc;"/>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ISLIDE.THEME" val="https://www.islide.cc;"/>
</p:tagLst>
</file>

<file path=ppt/tags/tag38.xml><?xml version="1.0" encoding="utf-8"?>
<p:tagLst xmlns:p="http://schemas.openxmlformats.org/presentationml/2006/main">
  <p:tag name="KSO_WM_MEDIACOVER_FLAG" val="1"/>
  <p:tag name="KSO_WM_UNIT_MEDIACOVER_BTN_STATE" val="1"/>
  <p:tag name="KSO_WM_UNIT_MEDIACOVER_BTNRECT" val="6802*3252*695*69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9.xml><?xml version="1.0" encoding="utf-8"?>
<p:tagLst xmlns:p="http://schemas.openxmlformats.org/presentationml/2006/main">
  <p:tag name="ISLIDE.THEME" val="https://www.islide.cc;"/>
</p:tagLst>
</file>

<file path=ppt/tags/tag4.xml><?xml version="1.0" encoding="utf-8"?>
<p:tagLst xmlns:p="http://schemas.openxmlformats.org/presentationml/2006/main">
  <p:tag name="ISLIDE.THEME" val="https://www.islide.cc;"/>
</p:tagLst>
</file>

<file path=ppt/tags/tag40.xml><?xml version="1.0" encoding="utf-8"?>
<p:tagLst xmlns:p="http://schemas.openxmlformats.org/presentationml/2006/main">
  <p:tag name="ISLIDE.THEME" val="#621665"/>
  <p:tag name="KSO_WPP_MARK_KEY" val="1adddb5f-e6f5-4701-b655-cc8a9aab0842"/>
  <p:tag name="COMMONDATA" val="eyJoZGlkIjoiODViY2JkMjU3NGYzZTEwMzZmMGFkZWViYmNkYWU3ND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1">
  <a:themeElements>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1">
  <a:themeElements>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F2532"/>
    </a:dk1>
    <a:lt1>
      <a:srgbClr val="FFFFFF"/>
    </a:lt1>
    <a:dk2>
      <a:srgbClr val="778495"/>
    </a:dk2>
    <a:lt2>
      <a:srgbClr val="F0F0F0"/>
    </a:lt2>
    <a:accent1>
      <a:srgbClr val="2A659A"/>
    </a:accent1>
    <a:accent2>
      <a:srgbClr val="1DCFD8"/>
    </a:accent2>
    <a:accent3>
      <a:srgbClr val="109ED8"/>
    </a:accent3>
    <a:accent4>
      <a:srgbClr val="1A5CC7"/>
    </a:accent4>
    <a:accent5>
      <a:srgbClr val="7475CC"/>
    </a:accent5>
    <a:accent6>
      <a:srgbClr val="64B7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Yao</Template>
  <TotalTime>0</TotalTime>
  <Words>1906</Words>
  <Application>WPS 演示</Application>
  <PresentationFormat>宽屏</PresentationFormat>
  <Paragraphs>108</Paragraphs>
  <Slides>16</Slides>
  <Notes>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Arial</vt:lpstr>
      <vt:lpstr>宋体</vt:lpstr>
      <vt:lpstr>Wingdings</vt:lpstr>
      <vt:lpstr>微软雅黑</vt:lpstr>
      <vt:lpstr>黑体</vt:lpstr>
      <vt:lpstr>Impact</vt:lpstr>
      <vt:lpstr>Arial</vt:lpstr>
      <vt:lpstr>Arial Unicode MS</vt:lpstr>
      <vt:lpstr>等线</vt:lpstr>
      <vt:lpstr>Calibri</vt:lpstr>
      <vt:lpstr>主题1</vt:lpstr>
      <vt:lpstr>1_主题1</vt:lpstr>
      <vt:lpstr>Image edge information extraction system based on FPGA </vt:lpstr>
      <vt:lpstr>PowerPoint 演示文稿</vt:lpstr>
      <vt:lpstr>System Framework</vt:lpstr>
      <vt:lpstr>Hardware structure</vt:lpstr>
      <vt:lpstr>System structure</vt:lpstr>
      <vt:lpstr>PowerPoint 演示文稿</vt:lpstr>
      <vt:lpstr>OV5640 Power on Module</vt:lpstr>
      <vt:lpstr>OV5640 SCCB and Register config Module</vt:lpstr>
      <vt:lpstr>OV5640 Image Capture Module</vt:lpstr>
      <vt:lpstr>Edge extraction algorithm </vt:lpstr>
      <vt:lpstr>VGA display </vt:lpstr>
      <vt:lpstr>VGA display </vt:lpstr>
      <vt:lpstr>PowerPoint 演示文稿</vt:lpstr>
      <vt:lpstr>VGA display </vt:lpstr>
      <vt:lpstr>Image edge information extraction system </vt:lpstr>
      <vt:lpstr>Thanks ! </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Yao</dc:creator>
  <cp:lastModifiedBy>......</cp:lastModifiedBy>
  <cp:revision>29</cp:revision>
  <cp:lastPrinted>2021-06-27T16:00:00Z</cp:lastPrinted>
  <dcterms:created xsi:type="dcterms:W3CDTF">2021-06-27T16:00:00Z</dcterms:created>
  <dcterms:modified xsi:type="dcterms:W3CDTF">2023-05-29T01:46:52Z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409d089c-4c89-4121-b65b-0d16e378513e</vt:lpwstr>
  </property>
  <property fmtid="{D5CDD505-2E9C-101B-9397-08002B2CF9AE}" pid="3" name="ICV">
    <vt:lpwstr>542A6A17B8894D8AA812E9D9A71D0374_12</vt:lpwstr>
  </property>
  <property fmtid="{D5CDD505-2E9C-101B-9397-08002B2CF9AE}" pid="4" name="KSOProductBuildVer">
    <vt:lpwstr>2052-11.1.0.14309</vt:lpwstr>
  </property>
</Properties>
</file>